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48" r:id="rId1"/>
  </p:sldMasterIdLst>
  <p:sldIdLst>
    <p:sldId id="256" r:id="rId2"/>
    <p:sldId id="257" r:id="rId3"/>
    <p:sldId id="258" r:id="rId4"/>
    <p:sldId id="259" r:id="rId5"/>
    <p:sldId id="260" r:id="rId6"/>
    <p:sldId id="261" r:id="rId7"/>
    <p:sldId id="262" r:id="rId8"/>
    <p:sldId id="264" r:id="rId9"/>
    <p:sldId id="265" r:id="rId10"/>
    <p:sldId id="267" r:id="rId11"/>
    <p:sldId id="269" r:id="rId12"/>
    <p:sldId id="275" r:id="rId13"/>
    <p:sldId id="270" r:id="rId14"/>
    <p:sldId id="271" r:id="rId15"/>
    <p:sldId id="276" r:id="rId16"/>
    <p:sldId id="272" r:id="rId17"/>
    <p:sldId id="278" r:id="rId1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4380"/>
    <p:restoredTop sz="94660"/>
  </p:normalViewPr>
  <p:slideViewPr>
    <p:cSldViewPr>
      <p:cViewPr varScale="1">
        <p:scale>
          <a:sx n="38" d="100"/>
          <a:sy n="38" d="100"/>
        </p:scale>
        <p:origin x="-1410" y="-108"/>
      </p:cViewPr>
      <p:guideLst>
        <p:guide orient="horz" pos="2160"/>
        <p:guide pos="288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C5E5E814-21DB-46C7-8661-B86D2A691F83}" type="datetimeFigureOut">
              <a:rPr lang="en-US" smtClean="0"/>
              <a:pPr/>
              <a:t>4/28/2013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8ECE56E-0B17-450A-BE00-6C822FB8A994}" type="slidenum">
              <a:rPr lang="en-US" smtClean="0"/>
              <a:pPr/>
              <a:t>‹#›</a:t>
            </a:fld>
            <a:endParaRPr lang="en-US"/>
          </a:p>
        </p:txBody>
      </p:sp>
    </p:spTree>
    <p:extLst>
      <p:ext uri="{BB962C8B-B14F-4D97-AF65-F5344CB8AC3E}">
        <p14:creationId xmlns:p14="http://schemas.microsoft.com/office/powerpoint/2010/main" xmlns="" val="120998957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5E5E814-21DB-46C7-8661-B86D2A691F83}" type="datetimeFigureOut">
              <a:rPr lang="en-US" smtClean="0"/>
              <a:pPr/>
              <a:t>4/28/2013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8ECE56E-0B17-450A-BE00-6C822FB8A994}" type="slidenum">
              <a:rPr lang="en-US" smtClean="0"/>
              <a:pPr/>
              <a:t>‹#›</a:t>
            </a:fld>
            <a:endParaRPr lang="en-US"/>
          </a:p>
        </p:txBody>
      </p:sp>
    </p:spTree>
    <p:extLst>
      <p:ext uri="{BB962C8B-B14F-4D97-AF65-F5344CB8AC3E}">
        <p14:creationId xmlns:p14="http://schemas.microsoft.com/office/powerpoint/2010/main" xmlns="" val="42211145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5E5E814-21DB-46C7-8661-B86D2A691F83}" type="datetimeFigureOut">
              <a:rPr lang="en-US" smtClean="0"/>
              <a:pPr/>
              <a:t>4/28/2013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8ECE56E-0B17-450A-BE00-6C822FB8A994}" type="slidenum">
              <a:rPr lang="en-US" smtClean="0"/>
              <a:pPr/>
              <a:t>‹#›</a:t>
            </a:fld>
            <a:endParaRPr lang="en-US"/>
          </a:p>
        </p:txBody>
      </p:sp>
    </p:spTree>
    <p:extLst>
      <p:ext uri="{BB962C8B-B14F-4D97-AF65-F5344CB8AC3E}">
        <p14:creationId xmlns:p14="http://schemas.microsoft.com/office/powerpoint/2010/main" xmlns="" val="3890018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C5E5E814-21DB-46C7-8661-B86D2A691F83}" type="datetimeFigureOut">
              <a:rPr lang="en-US" smtClean="0"/>
              <a:pPr/>
              <a:t>4/28/2013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8ECE56E-0B17-450A-BE00-6C822FB8A994}" type="slidenum">
              <a:rPr lang="en-US" smtClean="0"/>
              <a:pPr/>
              <a:t>‹#›</a:t>
            </a:fld>
            <a:endParaRPr lang="en-US"/>
          </a:p>
        </p:txBody>
      </p:sp>
    </p:spTree>
    <p:extLst>
      <p:ext uri="{BB962C8B-B14F-4D97-AF65-F5344CB8AC3E}">
        <p14:creationId xmlns:p14="http://schemas.microsoft.com/office/powerpoint/2010/main" xmlns="" val="6964987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C5E5E814-21DB-46C7-8661-B86D2A691F83}" type="datetimeFigureOut">
              <a:rPr lang="en-US" smtClean="0"/>
              <a:pPr/>
              <a:t>4/28/2013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8ECE56E-0B17-450A-BE00-6C822FB8A994}" type="slidenum">
              <a:rPr lang="en-US" smtClean="0"/>
              <a:pPr/>
              <a:t>‹#›</a:t>
            </a:fld>
            <a:endParaRPr lang="en-US"/>
          </a:p>
        </p:txBody>
      </p:sp>
    </p:spTree>
    <p:extLst>
      <p:ext uri="{BB962C8B-B14F-4D97-AF65-F5344CB8AC3E}">
        <p14:creationId xmlns:p14="http://schemas.microsoft.com/office/powerpoint/2010/main" xmlns="" val="8974590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C5E5E814-21DB-46C7-8661-B86D2A691F83}" type="datetimeFigureOut">
              <a:rPr lang="en-US" smtClean="0"/>
              <a:pPr/>
              <a:t>4/28/2013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8ECE56E-0B17-450A-BE00-6C822FB8A994}" type="slidenum">
              <a:rPr lang="en-US" smtClean="0"/>
              <a:pPr/>
              <a:t>‹#›</a:t>
            </a:fld>
            <a:endParaRPr lang="en-US"/>
          </a:p>
        </p:txBody>
      </p:sp>
    </p:spTree>
    <p:extLst>
      <p:ext uri="{BB962C8B-B14F-4D97-AF65-F5344CB8AC3E}">
        <p14:creationId xmlns:p14="http://schemas.microsoft.com/office/powerpoint/2010/main" xmlns="" val="16127677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5E5E814-21DB-46C7-8661-B86D2A691F83}" type="datetimeFigureOut">
              <a:rPr lang="en-US" smtClean="0"/>
              <a:pPr/>
              <a:t>4/28/2013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8ECE56E-0B17-450A-BE00-6C822FB8A994}" type="slidenum">
              <a:rPr lang="en-US" smtClean="0"/>
              <a:pPr/>
              <a:t>‹#›</a:t>
            </a:fld>
            <a:endParaRPr lang="en-US"/>
          </a:p>
        </p:txBody>
      </p:sp>
    </p:spTree>
    <p:extLst>
      <p:ext uri="{BB962C8B-B14F-4D97-AF65-F5344CB8AC3E}">
        <p14:creationId xmlns:p14="http://schemas.microsoft.com/office/powerpoint/2010/main" xmlns="" val="15261021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5E5E814-21DB-46C7-8661-B86D2A691F83}" type="datetimeFigureOut">
              <a:rPr lang="en-US" smtClean="0"/>
              <a:pPr/>
              <a:t>4/28/2013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8ECE56E-0B17-450A-BE00-6C822FB8A994}" type="slidenum">
              <a:rPr lang="en-US" smtClean="0"/>
              <a:pPr/>
              <a:t>‹#›</a:t>
            </a:fld>
            <a:endParaRPr lang="en-US"/>
          </a:p>
        </p:txBody>
      </p:sp>
    </p:spTree>
    <p:extLst>
      <p:ext uri="{BB962C8B-B14F-4D97-AF65-F5344CB8AC3E}">
        <p14:creationId xmlns:p14="http://schemas.microsoft.com/office/powerpoint/2010/main" xmlns="" val="299036783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5E5E814-21DB-46C7-8661-B86D2A691F83}" type="datetimeFigureOut">
              <a:rPr lang="en-US" smtClean="0"/>
              <a:pPr/>
              <a:t>4/28/2013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8ECE56E-0B17-450A-BE00-6C822FB8A994}" type="slidenum">
              <a:rPr lang="en-US" smtClean="0"/>
              <a:pPr/>
              <a:t>‹#›</a:t>
            </a:fld>
            <a:endParaRPr lang="en-US"/>
          </a:p>
        </p:txBody>
      </p:sp>
    </p:spTree>
    <p:extLst>
      <p:ext uri="{BB962C8B-B14F-4D97-AF65-F5344CB8AC3E}">
        <p14:creationId xmlns:p14="http://schemas.microsoft.com/office/powerpoint/2010/main" xmlns="" val="2386030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5E5E814-21DB-46C7-8661-B86D2A691F83}" type="datetimeFigureOut">
              <a:rPr lang="en-US" smtClean="0"/>
              <a:pPr/>
              <a:t>4/28/2013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8ECE56E-0B17-450A-BE00-6C822FB8A994}" type="slidenum">
              <a:rPr lang="en-US" smtClean="0"/>
              <a:pPr/>
              <a:t>‹#›</a:t>
            </a:fld>
            <a:endParaRPr lang="en-US"/>
          </a:p>
        </p:txBody>
      </p:sp>
    </p:spTree>
    <p:extLst>
      <p:ext uri="{BB962C8B-B14F-4D97-AF65-F5344CB8AC3E}">
        <p14:creationId xmlns:p14="http://schemas.microsoft.com/office/powerpoint/2010/main" xmlns="" val="26977795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5E5E814-21DB-46C7-8661-B86D2A691F83}" type="datetimeFigureOut">
              <a:rPr lang="en-US" smtClean="0"/>
              <a:pPr/>
              <a:t>4/28/2013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8ECE56E-0B17-450A-BE00-6C822FB8A994}" type="slidenum">
              <a:rPr lang="en-US" smtClean="0"/>
              <a:pPr/>
              <a:t>‹#›</a:t>
            </a:fld>
            <a:endParaRPr lang="en-US"/>
          </a:p>
        </p:txBody>
      </p:sp>
    </p:spTree>
    <p:extLst>
      <p:ext uri="{BB962C8B-B14F-4D97-AF65-F5344CB8AC3E}">
        <p14:creationId xmlns:p14="http://schemas.microsoft.com/office/powerpoint/2010/main" xmlns="" val="166395808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7000">
              <a:srgbClr val="5E9EFF"/>
            </a:gs>
            <a:gs pos="70000">
              <a:srgbClr val="C4D6EB"/>
            </a:gs>
            <a:gs pos="100000">
              <a:srgbClr val="FFEBFA"/>
            </a:gs>
          </a:gsLst>
          <a:lin ang="5400000" scaled="0"/>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5E5E814-21DB-46C7-8661-B86D2A691F83}" type="datetimeFigureOut">
              <a:rPr lang="en-US" smtClean="0"/>
              <a:pPr/>
              <a:t>4/28/2013</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8ECE56E-0B17-450A-BE00-6C822FB8A994}" type="slidenum">
              <a:rPr lang="en-US" smtClean="0"/>
              <a:pPr/>
              <a:t>‹#›</a:t>
            </a:fld>
            <a:endParaRPr lang="en-US"/>
          </a:p>
        </p:txBody>
      </p:sp>
    </p:spTree>
    <p:extLst>
      <p:ext uri="{BB962C8B-B14F-4D97-AF65-F5344CB8AC3E}">
        <p14:creationId xmlns:p14="http://schemas.microsoft.com/office/powerpoint/2010/main" xmlns="" val="70148765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 Id="rId5" Type="http://schemas.openxmlformats.org/officeDocument/2006/relationships/image" Target="../media/image8.jpeg"/><Relationship Id="rId4" Type="http://schemas.openxmlformats.org/officeDocument/2006/relationships/image" Target="../media/image7.jpeg"/></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hyperlink" Target="http://news.harvard.edu/gazette/story/2009/03/researchers-find-potential-cause-of-heart-risks-for-shift-workers/" TargetMode="External"/><Relationship Id="rId2" Type="http://schemas.openxmlformats.org/officeDocument/2006/relationships/hyperlink" Target="http://news.harvard.edu/gazette/tag/circadian-rhythm/" TargetMode="External"/><Relationship Id="rId1" Type="http://schemas.openxmlformats.org/officeDocument/2006/relationships/slideLayout" Target="../slideLayouts/slideLayout2.xml"/><Relationship Id="rId4" Type="http://schemas.openxmlformats.org/officeDocument/2006/relationships/hyperlink" Target="http://science.howstuffworks.com/dictionary/biology-terms/biological-clock-info.htm" TargetMode="Externa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14000" b="-14000"/>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573345" y="908720"/>
            <a:ext cx="7772400" cy="1470025"/>
          </a:xfrm>
        </p:spPr>
        <p:txBody>
          <a:bodyPr>
            <a:noAutofit/>
          </a:bodyPr>
          <a:lstStyle/>
          <a:p>
            <a:r>
              <a:rPr lang="en-US" sz="7200" b="1" dirty="0">
                <a:solidFill>
                  <a:schemeClr val="bg1"/>
                </a:solidFill>
              </a:rPr>
              <a:t>The Biological </a:t>
            </a:r>
            <a:r>
              <a:rPr lang="en-US" sz="7200" b="1" dirty="0" smtClean="0">
                <a:solidFill>
                  <a:schemeClr val="bg1"/>
                </a:solidFill>
              </a:rPr>
              <a:t>Clock</a:t>
            </a:r>
            <a:r>
              <a:rPr lang="en-US" sz="7200" dirty="0">
                <a:solidFill>
                  <a:schemeClr val="bg1"/>
                </a:solidFill>
              </a:rPr>
              <a:t/>
            </a:r>
            <a:br>
              <a:rPr lang="en-US" sz="7200" dirty="0">
                <a:solidFill>
                  <a:schemeClr val="bg1"/>
                </a:solidFill>
              </a:rPr>
            </a:br>
            <a:endParaRPr lang="en-US" sz="7200" dirty="0">
              <a:solidFill>
                <a:schemeClr val="bg1"/>
              </a:solidFill>
            </a:endParaRPr>
          </a:p>
        </p:txBody>
      </p:sp>
      <p:sp>
        <p:nvSpPr>
          <p:cNvPr id="3" name="Subtitle 2"/>
          <p:cNvSpPr>
            <a:spLocks noGrp="1"/>
          </p:cNvSpPr>
          <p:nvPr>
            <p:ph type="subTitle" idx="1"/>
          </p:nvPr>
        </p:nvSpPr>
        <p:spPr>
          <a:xfrm>
            <a:off x="107504" y="2108448"/>
            <a:ext cx="8856984" cy="1752600"/>
          </a:xfrm>
        </p:spPr>
        <p:txBody>
          <a:bodyPr>
            <a:normAutofit/>
          </a:bodyPr>
          <a:lstStyle/>
          <a:p>
            <a:r>
              <a:rPr lang="en-US" sz="4000" b="1" dirty="0" smtClean="0">
                <a:solidFill>
                  <a:schemeClr val="bg1"/>
                </a:solidFill>
              </a:rPr>
              <a:t>A sign of many signs by Allah Almighty</a:t>
            </a:r>
            <a:endParaRPr lang="en-US" sz="4000" b="1" dirty="0">
              <a:solidFill>
                <a:schemeClr val="bg1"/>
              </a:solidFill>
            </a:endParaRPr>
          </a:p>
        </p:txBody>
      </p:sp>
      <p:sp>
        <p:nvSpPr>
          <p:cNvPr id="4" name="TextBox 3"/>
          <p:cNvSpPr txBox="1"/>
          <p:nvPr/>
        </p:nvSpPr>
        <p:spPr>
          <a:xfrm>
            <a:off x="-85564" y="4509120"/>
            <a:ext cx="8460432" cy="2308324"/>
          </a:xfrm>
          <a:prstGeom prst="rect">
            <a:avLst/>
          </a:prstGeom>
          <a:noFill/>
        </p:spPr>
        <p:txBody>
          <a:bodyPr wrap="square" rtlCol="0">
            <a:spAutoFit/>
          </a:bodyPr>
          <a:lstStyle/>
          <a:p>
            <a:pPr lvl="0" fontAlgn="base">
              <a:spcBef>
                <a:spcPct val="0"/>
              </a:spcBef>
              <a:spcAft>
                <a:spcPct val="0"/>
              </a:spcAft>
            </a:pPr>
            <a:r>
              <a:rPr lang="en-US" sz="2400" b="1" i="1" dirty="0" smtClean="0">
                <a:solidFill>
                  <a:srgbClr val="FFC000"/>
                </a:solidFill>
                <a:effectLst>
                  <a:outerShdw blurRad="38100" dist="38100" dir="2700000" algn="tl">
                    <a:srgbClr val="000000">
                      <a:alpha val="43137"/>
                    </a:srgbClr>
                  </a:outerShdw>
                </a:effectLst>
                <a:latin typeface="Arial" charset="0"/>
                <a:cs typeface="Simplified Arabic" pitchFamily="2" charset="-78"/>
              </a:rPr>
              <a:t> Written </a:t>
            </a:r>
            <a:r>
              <a:rPr lang="en-US" sz="2400" b="1" i="1" dirty="0">
                <a:solidFill>
                  <a:srgbClr val="FFC000"/>
                </a:solidFill>
                <a:effectLst>
                  <a:outerShdw blurRad="38100" dist="38100" dir="2700000" algn="tl">
                    <a:srgbClr val="000000">
                      <a:alpha val="43137"/>
                    </a:srgbClr>
                  </a:outerShdw>
                </a:effectLst>
                <a:latin typeface="Arial" charset="0"/>
                <a:cs typeface="Simplified Arabic" pitchFamily="2" charset="-78"/>
              </a:rPr>
              <a:t>by: ABDEL DAYEM AL KAHEEL </a:t>
            </a:r>
          </a:p>
          <a:p>
            <a:pPr lvl="0" fontAlgn="base">
              <a:spcBef>
                <a:spcPct val="0"/>
              </a:spcBef>
              <a:spcAft>
                <a:spcPct val="0"/>
              </a:spcAft>
            </a:pPr>
            <a:r>
              <a:rPr lang="en-US" sz="2400" b="1" dirty="0">
                <a:solidFill>
                  <a:srgbClr val="FFC000"/>
                </a:solidFill>
                <a:effectLst>
                  <a:outerShdw blurRad="38100" dist="38100" dir="2700000" algn="tl">
                    <a:srgbClr val="000000">
                      <a:alpha val="43137"/>
                    </a:srgbClr>
                  </a:outerShdw>
                </a:effectLst>
                <a:latin typeface="Arial" charset="0"/>
                <a:cs typeface="Simplified Arabic" pitchFamily="2" charset="-78"/>
              </a:rPr>
              <a:t>             </a:t>
            </a:r>
            <a:r>
              <a:rPr lang="en-US" sz="2400" b="1" dirty="0" smtClean="0">
                <a:solidFill>
                  <a:srgbClr val="FFC000"/>
                </a:solidFill>
                <a:effectLst>
                  <a:outerShdw blurRad="38100" dist="38100" dir="2700000" algn="tl">
                    <a:srgbClr val="000000">
                      <a:alpha val="43137"/>
                    </a:srgbClr>
                  </a:outerShdw>
                </a:effectLst>
                <a:latin typeface="Arial" charset="0"/>
                <a:cs typeface="Simplified Arabic" pitchFamily="2" charset="-78"/>
              </a:rPr>
              <a:t>    </a:t>
            </a:r>
            <a:r>
              <a:rPr lang="en-US" sz="2400" b="1" dirty="0">
                <a:solidFill>
                  <a:srgbClr val="FFC000"/>
                </a:solidFill>
                <a:effectLst>
                  <a:outerShdw blurRad="38100" dist="38100" dir="2700000" algn="tl">
                    <a:srgbClr val="000000">
                      <a:alpha val="43137"/>
                    </a:srgbClr>
                  </a:outerShdw>
                </a:effectLst>
                <a:latin typeface="Arial" charset="0"/>
                <a:cs typeface="Simplified Arabic" pitchFamily="2" charset="-78"/>
              </a:rPr>
              <a:t>www.kaheel7.com                                                                                        </a:t>
            </a:r>
            <a:endParaRPr lang="ar-SA" sz="2400" b="1" dirty="0">
              <a:solidFill>
                <a:srgbClr val="FFC000"/>
              </a:solidFill>
              <a:effectLst>
                <a:outerShdw blurRad="38100" dist="38100" dir="2700000" algn="tl">
                  <a:srgbClr val="000000">
                    <a:alpha val="43137"/>
                  </a:srgbClr>
                </a:outerShdw>
              </a:effectLst>
              <a:latin typeface="Arial" charset="0"/>
              <a:cs typeface="Simplified Arabic" pitchFamily="2" charset="-78"/>
            </a:endParaRPr>
          </a:p>
          <a:p>
            <a:pPr lvl="0" fontAlgn="base">
              <a:spcBef>
                <a:spcPct val="0"/>
              </a:spcBef>
              <a:spcAft>
                <a:spcPct val="0"/>
              </a:spcAft>
            </a:pPr>
            <a:r>
              <a:rPr lang="ar-EG" sz="2400" b="1" dirty="0">
                <a:solidFill>
                  <a:srgbClr val="FFC000"/>
                </a:solidFill>
                <a:effectLst>
                  <a:outerShdw blurRad="38100" dist="38100" dir="2700000" algn="tl">
                    <a:srgbClr val="000000">
                      <a:alpha val="43137"/>
                    </a:srgbClr>
                  </a:outerShdw>
                </a:effectLst>
                <a:latin typeface="Arial" charset="0"/>
                <a:cs typeface="Simplified Arabic" pitchFamily="2" charset="-78"/>
              </a:rPr>
              <a:t> </a:t>
            </a:r>
            <a:r>
              <a:rPr lang="en-US" sz="2400" b="1" dirty="0" smtClean="0">
                <a:solidFill>
                  <a:srgbClr val="FFC000"/>
                </a:solidFill>
                <a:effectLst>
                  <a:outerShdw blurRad="38100" dist="38100" dir="2700000" algn="tl">
                    <a:srgbClr val="000000">
                      <a:alpha val="43137"/>
                    </a:srgbClr>
                  </a:outerShdw>
                </a:effectLst>
                <a:latin typeface="Arial" charset="0"/>
                <a:cs typeface="Simplified Arabic" pitchFamily="2" charset="-78"/>
              </a:rPr>
              <a:t>  </a:t>
            </a:r>
            <a:r>
              <a:rPr lang="en-US" sz="2400" b="1" i="1" dirty="0" smtClean="0">
                <a:solidFill>
                  <a:srgbClr val="FFC000"/>
                </a:solidFill>
                <a:effectLst>
                  <a:outerShdw blurRad="38100" dist="38100" dir="2700000" algn="tl">
                    <a:srgbClr val="000000">
                      <a:alpha val="43137"/>
                    </a:srgbClr>
                  </a:outerShdw>
                </a:effectLst>
                <a:latin typeface="Arial" charset="0"/>
                <a:cs typeface="Simplified Arabic" pitchFamily="2" charset="-78"/>
              </a:rPr>
              <a:t>Translated </a:t>
            </a:r>
            <a:r>
              <a:rPr lang="en-US" sz="2400" b="1" i="1" dirty="0">
                <a:solidFill>
                  <a:srgbClr val="FFC000"/>
                </a:solidFill>
                <a:effectLst>
                  <a:outerShdw blurRad="38100" dist="38100" dir="2700000" algn="tl">
                    <a:srgbClr val="000000">
                      <a:alpha val="43137"/>
                    </a:srgbClr>
                  </a:outerShdw>
                </a:effectLst>
                <a:latin typeface="Arial" charset="0"/>
                <a:cs typeface="Simplified Arabic" pitchFamily="2" charset="-78"/>
              </a:rPr>
              <a:t>by : </a:t>
            </a:r>
            <a:r>
              <a:rPr lang="en-US" sz="2400" b="1" i="1" dirty="0" err="1">
                <a:solidFill>
                  <a:srgbClr val="FFC000"/>
                </a:solidFill>
                <a:effectLst>
                  <a:outerShdw blurRad="38100" dist="38100" dir="2700000" algn="tl">
                    <a:srgbClr val="000000">
                      <a:alpha val="43137"/>
                    </a:srgbClr>
                  </a:outerShdw>
                </a:effectLst>
                <a:latin typeface="Arial" charset="0"/>
                <a:cs typeface="Simplified Arabic" pitchFamily="2" charset="-78"/>
              </a:rPr>
              <a:t>Rajaa</a:t>
            </a:r>
            <a:r>
              <a:rPr lang="en-US" sz="2400" b="1" i="1" dirty="0">
                <a:solidFill>
                  <a:srgbClr val="FFC000"/>
                </a:solidFill>
                <a:effectLst>
                  <a:outerShdw blurRad="38100" dist="38100" dir="2700000" algn="tl">
                    <a:srgbClr val="000000">
                      <a:alpha val="43137"/>
                    </a:srgbClr>
                  </a:outerShdw>
                </a:effectLst>
                <a:latin typeface="Arial" charset="0"/>
                <a:cs typeface="Simplified Arabic" pitchFamily="2" charset="-78"/>
              </a:rPr>
              <a:t> AL </a:t>
            </a:r>
            <a:r>
              <a:rPr lang="en-US" sz="2400" b="1" i="1" dirty="0" err="1" smtClean="0">
                <a:solidFill>
                  <a:srgbClr val="FFC000"/>
                </a:solidFill>
                <a:effectLst>
                  <a:outerShdw blurRad="38100" dist="38100" dir="2700000" algn="tl">
                    <a:srgbClr val="000000">
                      <a:alpha val="43137"/>
                    </a:srgbClr>
                  </a:outerShdw>
                </a:effectLst>
                <a:latin typeface="Arial" charset="0"/>
                <a:cs typeface="Simplified Arabic" pitchFamily="2" charset="-78"/>
              </a:rPr>
              <a:t>Lawatia</a:t>
            </a:r>
            <a:endParaRPr lang="en-US" sz="2400" b="1" i="1" dirty="0" smtClean="0">
              <a:solidFill>
                <a:srgbClr val="FFC000"/>
              </a:solidFill>
              <a:effectLst>
                <a:outerShdw blurRad="38100" dist="38100" dir="2700000" algn="tl">
                  <a:srgbClr val="000000">
                    <a:alpha val="43137"/>
                  </a:srgbClr>
                </a:outerShdw>
              </a:effectLst>
              <a:latin typeface="Arial" charset="0"/>
              <a:cs typeface="Simplified Arabic" pitchFamily="2" charset="-78"/>
            </a:endParaRPr>
          </a:p>
          <a:p>
            <a:pPr lvl="0" fontAlgn="base">
              <a:spcBef>
                <a:spcPct val="0"/>
              </a:spcBef>
              <a:spcAft>
                <a:spcPct val="0"/>
              </a:spcAft>
            </a:pPr>
            <a:r>
              <a:rPr lang="en-US" sz="2400" b="1" dirty="0" smtClean="0">
                <a:solidFill>
                  <a:srgbClr val="FFC000"/>
                </a:solidFill>
                <a:effectLst>
                  <a:outerShdw blurRad="38100" dist="38100" dir="2700000" algn="tl">
                    <a:srgbClr val="000000">
                      <a:alpha val="43137"/>
                    </a:srgbClr>
                  </a:outerShdw>
                </a:effectLst>
                <a:latin typeface="Arial" charset="0"/>
                <a:cs typeface="Simplified Arabic" pitchFamily="2" charset="-78"/>
              </a:rPr>
              <a:t>      my_hope2020@yahoo.com</a:t>
            </a:r>
          </a:p>
          <a:p>
            <a:pPr lvl="0" fontAlgn="base">
              <a:spcBef>
                <a:spcPct val="0"/>
              </a:spcBef>
              <a:spcAft>
                <a:spcPct val="0"/>
              </a:spcAft>
            </a:pPr>
            <a:r>
              <a:rPr lang="en-US" sz="2400" b="1" dirty="0" smtClean="0">
                <a:solidFill>
                  <a:srgbClr val="FFC000"/>
                </a:solidFill>
                <a:effectLst>
                  <a:outerShdw blurRad="38100" dist="38100" dir="2700000" algn="tl">
                    <a:srgbClr val="000000">
                      <a:alpha val="43137"/>
                    </a:srgbClr>
                  </a:outerShdw>
                </a:effectLst>
                <a:latin typeface="Arial" charset="0"/>
                <a:cs typeface="Simplified Arabic" pitchFamily="2" charset="-78"/>
              </a:rPr>
              <a:t>   </a:t>
            </a:r>
            <a:r>
              <a:rPr lang="en-US" sz="2400" b="1" i="1" dirty="0" smtClean="0">
                <a:solidFill>
                  <a:srgbClr val="FFC000"/>
                </a:solidFill>
                <a:effectLst>
                  <a:outerShdw blurRad="38100" dist="38100" dir="2700000" algn="tl">
                    <a:srgbClr val="000000">
                      <a:alpha val="43137"/>
                    </a:srgbClr>
                  </a:outerShdw>
                </a:effectLst>
                <a:latin typeface="Arial" charset="0"/>
                <a:cs typeface="Simplified Arabic" pitchFamily="2" charset="-78"/>
              </a:rPr>
              <a:t>Prepared by: </a:t>
            </a:r>
            <a:r>
              <a:rPr lang="en-US" sz="2400" b="1" i="1" dirty="0">
                <a:solidFill>
                  <a:srgbClr val="FFC000"/>
                </a:solidFill>
                <a:effectLst>
                  <a:outerShdw blurRad="38100" dist="38100" dir="2700000" algn="tl">
                    <a:srgbClr val="000000">
                      <a:alpha val="43137"/>
                    </a:srgbClr>
                  </a:outerShdw>
                </a:effectLst>
                <a:latin typeface="Arial" charset="0"/>
                <a:cs typeface="Simplified Arabic" pitchFamily="2" charset="-78"/>
              </a:rPr>
              <a:t>Ahmed </a:t>
            </a:r>
            <a:r>
              <a:rPr lang="en-US" sz="2400" b="1" i="1" dirty="0" err="1">
                <a:solidFill>
                  <a:srgbClr val="FFC000"/>
                </a:solidFill>
                <a:effectLst>
                  <a:outerShdw blurRad="38100" dist="38100" dir="2700000" algn="tl">
                    <a:srgbClr val="000000">
                      <a:alpha val="43137"/>
                    </a:srgbClr>
                  </a:outerShdw>
                </a:effectLst>
                <a:latin typeface="Arial" charset="0"/>
                <a:cs typeface="Simplified Arabic" pitchFamily="2" charset="-78"/>
              </a:rPr>
              <a:t>Adham</a:t>
            </a:r>
            <a:endParaRPr lang="en-US" sz="2400" b="1" i="1" dirty="0">
              <a:solidFill>
                <a:srgbClr val="FFC000"/>
              </a:solidFill>
              <a:effectLst>
                <a:outerShdw blurRad="38100" dist="38100" dir="2700000" algn="tl">
                  <a:srgbClr val="000000">
                    <a:alpha val="43137"/>
                  </a:srgbClr>
                </a:outerShdw>
              </a:effectLst>
              <a:latin typeface="Arial" charset="0"/>
              <a:cs typeface="Simplified Arabic" pitchFamily="2" charset="-78"/>
            </a:endParaRPr>
          </a:p>
          <a:p>
            <a:pPr lvl="0" fontAlgn="base">
              <a:spcBef>
                <a:spcPct val="0"/>
              </a:spcBef>
              <a:spcAft>
                <a:spcPct val="0"/>
              </a:spcAft>
            </a:pPr>
            <a:r>
              <a:rPr lang="en-US" sz="2400" b="1" dirty="0">
                <a:solidFill>
                  <a:srgbClr val="FFC000"/>
                </a:solidFill>
                <a:effectLst>
                  <a:outerShdw blurRad="38100" dist="38100" dir="2700000" algn="tl">
                    <a:srgbClr val="000000">
                      <a:alpha val="43137"/>
                    </a:srgbClr>
                  </a:outerShdw>
                </a:effectLst>
                <a:latin typeface="Arial" charset="0"/>
                <a:cs typeface="Simplified Arabic" pitchFamily="2" charset="-78"/>
              </a:rPr>
              <a:t>  </a:t>
            </a:r>
            <a:r>
              <a:rPr lang="en-US" sz="2400" b="1" dirty="0" smtClean="0">
                <a:solidFill>
                  <a:srgbClr val="FFC000"/>
                </a:solidFill>
                <a:effectLst>
                  <a:outerShdw blurRad="38100" dist="38100" dir="2700000" algn="tl">
                    <a:srgbClr val="000000">
                      <a:alpha val="43137"/>
                    </a:srgbClr>
                  </a:outerShdw>
                </a:effectLst>
                <a:latin typeface="Arial" charset="0"/>
                <a:cs typeface="Simplified Arabic" pitchFamily="2" charset="-78"/>
              </a:rPr>
              <a:t>   </a:t>
            </a:r>
            <a:r>
              <a:rPr lang="en-US" sz="2000" b="1" dirty="0" smtClean="0">
                <a:solidFill>
                  <a:srgbClr val="FFC000"/>
                </a:solidFill>
                <a:effectLst>
                  <a:outerShdw blurRad="38100" dist="38100" dir="2700000" algn="tl">
                    <a:srgbClr val="000000">
                      <a:alpha val="43137"/>
                    </a:srgbClr>
                  </a:outerShdw>
                </a:effectLst>
                <a:latin typeface="Arial" charset="0"/>
                <a:cs typeface="Simplified Arabic" pitchFamily="2" charset="-78"/>
              </a:rPr>
              <a:t>ahmed.adham.eg@gmail.com</a:t>
            </a:r>
            <a:endParaRPr lang="en-US" sz="2000" b="1" dirty="0">
              <a:solidFill>
                <a:srgbClr val="FFC0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xmlns="" val="3627840585"/>
      </p:ext>
    </p:extLst>
  </p:cSld>
  <p:clrMapOvr>
    <a:masterClrMapping/>
  </p:clrMapOvr>
  <p:transition spd="slow">
    <p:wipe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mph" presetSubtype="0" fill="hold" grpId="0" nodeType="clickEffect">
                                  <p:stCondLst>
                                    <p:cond delay="0"/>
                                  </p:stCondLst>
                                  <p:childTnLst>
                                    <p:animClr clrSpc="hsl" dir="cw">
                                      <p:cBhvr override="childStyle">
                                        <p:cTn id="11" dur="500" fill="hold"/>
                                        <p:tgtEl>
                                          <p:spTgt spid="2"/>
                                        </p:tgtEl>
                                        <p:attrNameLst>
                                          <p:attrName>style.color</p:attrName>
                                        </p:attrNameLst>
                                      </p:cBhvr>
                                      <p:by>
                                        <p:hsl h="7200000" s="0" l="0"/>
                                      </p:by>
                                    </p:animClr>
                                    <p:animClr clrSpc="hsl" dir="cw">
                                      <p:cBhvr>
                                        <p:cTn id="12" dur="500" fill="hold"/>
                                        <p:tgtEl>
                                          <p:spTgt spid="2"/>
                                        </p:tgtEl>
                                        <p:attrNameLst>
                                          <p:attrName>fillcolor</p:attrName>
                                        </p:attrNameLst>
                                      </p:cBhvr>
                                      <p:by>
                                        <p:hsl h="7200000" s="0" l="0"/>
                                      </p:by>
                                    </p:animClr>
                                    <p:animClr clrSpc="hsl" dir="cw">
                                      <p:cBhvr>
                                        <p:cTn id="13" dur="500" fill="hold"/>
                                        <p:tgtEl>
                                          <p:spTgt spid="2"/>
                                        </p:tgtEl>
                                        <p:attrNameLst>
                                          <p:attrName>stroke.color</p:attrName>
                                        </p:attrNameLst>
                                      </p:cBhvr>
                                      <p:by>
                                        <p:hsl h="7200000" s="0" l="0"/>
                                      </p:by>
                                    </p:animClr>
                                    <p:set>
                                      <p:cBhvr>
                                        <p:cTn id="14" dur="500" fill="hold"/>
                                        <p:tgtEl>
                                          <p:spTgt spid="2"/>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a:blip r:embed="rId2" cstate="print"/>
          <a:stretch>
            <a:fillRect/>
          </a:stretch>
        </a:blip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251520" y="692696"/>
            <a:ext cx="9144000" cy="4827885"/>
          </a:xfrm>
        </p:spPr>
        <p:txBody>
          <a:bodyPr>
            <a:normAutofit/>
          </a:bodyPr>
          <a:lstStyle/>
          <a:p>
            <a:pPr marL="0" indent="0">
              <a:buNone/>
            </a:pPr>
            <a:r>
              <a:rPr lang="en-US" sz="3000" b="1" spc="300" dirty="0">
                <a:solidFill>
                  <a:srgbClr val="C00000"/>
                </a:solidFill>
                <a:latin typeface="Times New Roman" pitchFamily="18" charset="0"/>
                <a:cs typeface="Times New Roman" pitchFamily="18" charset="0"/>
              </a:rPr>
              <a:t>Scientists talked about </a:t>
            </a:r>
            <a:r>
              <a:rPr lang="en-US" sz="3000" b="1" spc="300" dirty="0" smtClean="0">
                <a:solidFill>
                  <a:srgbClr val="C00000"/>
                </a:solidFill>
                <a:latin typeface="Times New Roman" pitchFamily="18" charset="0"/>
                <a:cs typeface="Times New Roman" pitchFamily="18" charset="0"/>
              </a:rPr>
              <a:t>a </a:t>
            </a:r>
            <a:r>
              <a:rPr lang="en-US" sz="3000" b="1" spc="300" dirty="0">
                <a:solidFill>
                  <a:srgbClr val="C00000"/>
                </a:solidFill>
                <a:latin typeface="Times New Roman" pitchFamily="18" charset="0"/>
                <a:cs typeface="Times New Roman" pitchFamily="18" charset="0"/>
              </a:rPr>
              <a:t>very </a:t>
            </a:r>
            <a:r>
              <a:rPr lang="en-US" sz="3000" b="1" spc="300" dirty="0" smtClean="0">
                <a:solidFill>
                  <a:srgbClr val="C00000"/>
                </a:solidFill>
                <a:latin typeface="Times New Roman" pitchFamily="18" charset="0"/>
                <a:cs typeface="Times New Roman" pitchFamily="18" charset="0"/>
              </a:rPr>
              <a:t>precise clock within </a:t>
            </a:r>
            <a:r>
              <a:rPr lang="en-US" sz="3000" b="1" spc="300" dirty="0">
                <a:solidFill>
                  <a:srgbClr val="C00000"/>
                </a:solidFill>
                <a:latin typeface="Times New Roman" pitchFamily="18" charset="0"/>
                <a:cs typeface="Times New Roman" pitchFamily="18" charset="0"/>
              </a:rPr>
              <a:t>each one of us, such clock is there within each part of our body which doesn’t  </a:t>
            </a:r>
            <a:r>
              <a:rPr lang="en-US" sz="3000" b="1" spc="300" dirty="0" smtClean="0">
                <a:solidFill>
                  <a:srgbClr val="C00000"/>
                </a:solidFill>
                <a:latin typeface="Times New Roman" pitchFamily="18" charset="0"/>
                <a:cs typeface="Times New Roman" pitchFamily="18" charset="0"/>
              </a:rPr>
              <a:t>make </a:t>
            </a:r>
            <a:r>
              <a:rPr lang="en-US" sz="3000" b="1" spc="300" dirty="0">
                <a:solidFill>
                  <a:srgbClr val="C00000"/>
                </a:solidFill>
                <a:latin typeface="Times New Roman" pitchFamily="18" charset="0"/>
                <a:cs typeface="Times New Roman" pitchFamily="18" charset="0"/>
              </a:rPr>
              <a:t>a </a:t>
            </a:r>
            <a:r>
              <a:rPr lang="en-US" sz="3000" b="1" spc="300" dirty="0" smtClean="0">
                <a:solidFill>
                  <a:srgbClr val="C00000"/>
                </a:solidFill>
                <a:latin typeface="Times New Roman" pitchFamily="18" charset="0"/>
                <a:cs typeface="Times New Roman" pitchFamily="18" charset="0"/>
              </a:rPr>
              <a:t>mistake</a:t>
            </a:r>
            <a:r>
              <a:rPr lang="en-US" sz="3000" b="1" spc="300" dirty="0">
                <a:solidFill>
                  <a:srgbClr val="C00000"/>
                </a:solidFill>
                <a:latin typeface="Times New Roman" pitchFamily="18" charset="0"/>
                <a:cs typeface="Times New Roman" pitchFamily="18" charset="0"/>
              </a:rPr>
              <a:t>.</a:t>
            </a:r>
            <a:endParaRPr lang="en-US" sz="3000" b="1" spc="300" dirty="0" smtClean="0">
              <a:solidFill>
                <a:srgbClr val="C00000"/>
              </a:solidFill>
              <a:latin typeface="Times New Roman" pitchFamily="18" charset="0"/>
              <a:cs typeface="Times New Roman" pitchFamily="18" charset="0"/>
            </a:endParaRPr>
          </a:p>
          <a:p>
            <a:pPr marL="0" indent="0">
              <a:buNone/>
            </a:pPr>
            <a:r>
              <a:rPr lang="en-US" sz="3000" b="1" spc="300" dirty="0" smtClean="0">
                <a:solidFill>
                  <a:srgbClr val="C00000"/>
                </a:solidFill>
                <a:latin typeface="Times New Roman" pitchFamily="18" charset="0"/>
                <a:cs typeface="Times New Roman" pitchFamily="18" charset="0"/>
              </a:rPr>
              <a:t>So, </a:t>
            </a:r>
            <a:r>
              <a:rPr lang="en-US" sz="3000" b="1" spc="300" dirty="0">
                <a:solidFill>
                  <a:srgbClr val="C00000"/>
                </a:solidFill>
                <a:latin typeface="Times New Roman" pitchFamily="18" charset="0"/>
                <a:cs typeface="Times New Roman" pitchFamily="18" charset="0"/>
              </a:rPr>
              <a:t>what is the truth about this </a:t>
            </a:r>
            <a:r>
              <a:rPr lang="en-US" sz="3000" b="1" spc="300" dirty="0" smtClean="0">
                <a:solidFill>
                  <a:srgbClr val="C00000"/>
                </a:solidFill>
                <a:latin typeface="Times New Roman" pitchFamily="18" charset="0"/>
                <a:cs typeface="Times New Roman" pitchFamily="18" charset="0"/>
              </a:rPr>
              <a:t>clock ?</a:t>
            </a:r>
            <a:endParaRPr lang="en-US" sz="3000" b="1" spc="300" dirty="0">
              <a:solidFill>
                <a:srgbClr val="C00000"/>
              </a:solidFill>
              <a:latin typeface="Times New Roman" pitchFamily="18" charset="0"/>
              <a:cs typeface="Times New Roman" pitchFamily="18" charset="0"/>
            </a:endParaRPr>
          </a:p>
          <a:p>
            <a:endParaRPr lang="en-US" sz="3000" b="1" spc="300" dirty="0">
              <a:solidFill>
                <a:srgbClr val="C00000"/>
              </a:solidFill>
              <a:latin typeface="Times New Roman" pitchFamily="18" charset="0"/>
              <a:cs typeface="Times New Roman" pitchFamily="18" charset="0"/>
            </a:endParaRPr>
          </a:p>
        </p:txBody>
      </p:sp>
    </p:spTree>
    <p:extLst>
      <p:ext uri="{BB962C8B-B14F-4D97-AF65-F5344CB8AC3E}">
        <p14:creationId xmlns:p14="http://schemas.microsoft.com/office/powerpoint/2010/main" xmlns="" val="39993778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2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2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2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2000"/>
                                        <p:tgtEl>
                                          <p:spTgt spid="3">
                                            <p:txEl>
                                              <p:pRg st="0" end="0"/>
                                            </p:txEl>
                                          </p:spTgt>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p:cTn id="13" dur="2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4" dur="2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5" dur="2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6" dur="2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179512" y="1556792"/>
            <a:ext cx="8928992" cy="4525963"/>
          </a:xfrm>
        </p:spPr>
        <p:txBody>
          <a:bodyPr>
            <a:normAutofit/>
          </a:bodyPr>
          <a:lstStyle/>
          <a:p>
            <a:pPr marL="0" indent="0">
              <a:buNone/>
            </a:pPr>
            <a:r>
              <a:rPr lang="en-US" sz="3000" b="1" dirty="0">
                <a:solidFill>
                  <a:schemeClr val="bg1"/>
                </a:solidFill>
              </a:rPr>
              <a:t>Finally, scientists began to discover the truth about the biological clock inside our bodies and found out that it is there in every cell of our body! </a:t>
            </a:r>
            <a:endParaRPr lang="en-US" sz="3000" b="1" dirty="0" smtClean="0">
              <a:solidFill>
                <a:schemeClr val="bg1"/>
              </a:solidFill>
            </a:endParaRPr>
          </a:p>
          <a:p>
            <a:pPr marL="0" indent="0">
              <a:buNone/>
            </a:pPr>
            <a:r>
              <a:rPr lang="en-US" sz="3000" b="1" dirty="0" smtClean="0">
                <a:solidFill>
                  <a:schemeClr val="bg1"/>
                </a:solidFill>
              </a:rPr>
              <a:t>There </a:t>
            </a:r>
            <a:r>
              <a:rPr lang="en-US" sz="3000" b="1" dirty="0">
                <a:solidFill>
                  <a:schemeClr val="bg1"/>
                </a:solidFill>
              </a:rPr>
              <a:t>are specific genes within the cell responsible for time keeping</a:t>
            </a:r>
            <a:r>
              <a:rPr lang="ar-SA" sz="3000" b="1" dirty="0">
                <a:solidFill>
                  <a:schemeClr val="bg1"/>
                </a:solidFill>
              </a:rPr>
              <a:t>.</a:t>
            </a:r>
            <a:endParaRPr lang="en-US" sz="3000" b="1" dirty="0">
              <a:solidFill>
                <a:schemeClr val="bg1"/>
              </a:solidFill>
            </a:endParaRPr>
          </a:p>
          <a:p>
            <a:pPr marL="0" indent="0">
              <a:buNone/>
            </a:pPr>
            <a:endParaRPr lang="en-US" sz="3000" b="1" dirty="0">
              <a:solidFill>
                <a:schemeClr val="bg1"/>
              </a:solidFill>
            </a:endParaRPr>
          </a:p>
        </p:txBody>
      </p:sp>
    </p:spTree>
    <p:extLst>
      <p:ext uri="{BB962C8B-B14F-4D97-AF65-F5344CB8AC3E}">
        <p14:creationId xmlns:p14="http://schemas.microsoft.com/office/powerpoint/2010/main" xmlns="" val="19747360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grpId="0"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800" decel="100000"/>
                                        <p:tgtEl>
                                          <p:spTgt spid="3">
                                            <p:txEl>
                                              <p:pRg st="0" end="0"/>
                                            </p:txEl>
                                          </p:spTgt>
                                        </p:tgtEl>
                                      </p:cBhvr>
                                    </p:animEffect>
                                    <p:anim calcmode="lin" valueType="num">
                                      <p:cBhvr>
                                        <p:cTn id="8" dur="800" decel="100000" fill="hold"/>
                                        <p:tgtEl>
                                          <p:spTgt spid="3">
                                            <p:txEl>
                                              <p:pRg st="0" end="0"/>
                                            </p:txEl>
                                          </p:spTgt>
                                        </p:tgtEl>
                                        <p:attrNameLst>
                                          <p:attrName>style.rotation</p:attrName>
                                        </p:attrNameLst>
                                      </p:cBhvr>
                                      <p:tavLst>
                                        <p:tav tm="0">
                                          <p:val>
                                            <p:fltVal val="-90"/>
                                          </p:val>
                                        </p:tav>
                                        <p:tav tm="100000">
                                          <p:val>
                                            <p:fltVal val="0"/>
                                          </p:val>
                                        </p:tav>
                                      </p:tavLst>
                                    </p:anim>
                                    <p:anim calcmode="lin" valueType="num">
                                      <p:cBhvr>
                                        <p:cTn id="9" dur="800" decel="100000" fill="hold"/>
                                        <p:tgtEl>
                                          <p:spTgt spid="3">
                                            <p:txEl>
                                              <p:pRg st="0" end="0"/>
                                            </p:txEl>
                                          </p:spTgt>
                                        </p:tgtEl>
                                        <p:attrNameLst>
                                          <p:attrName>ppt_x</p:attrName>
                                        </p:attrNameLst>
                                      </p:cBhvr>
                                      <p:tavLst>
                                        <p:tav tm="0">
                                          <p:val>
                                            <p:strVal val="#ppt_x+0.4"/>
                                          </p:val>
                                        </p:tav>
                                        <p:tav tm="100000">
                                          <p:val>
                                            <p:strVal val="#ppt_x-0.05"/>
                                          </p:val>
                                        </p:tav>
                                      </p:tavLst>
                                    </p:anim>
                                    <p:anim calcmode="lin" valueType="num">
                                      <p:cBhvr>
                                        <p:cTn id="10" dur="800" decel="100000" fill="hold"/>
                                        <p:tgtEl>
                                          <p:spTgt spid="3">
                                            <p:txEl>
                                              <p:pRg st="0" end="0"/>
                                            </p:txEl>
                                          </p:spTgt>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3">
                                            <p:txEl>
                                              <p:pRg st="0" end="0"/>
                                            </p:txEl>
                                          </p:spTgt>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3">
                                            <p:txEl>
                                              <p:pRg st="0" end="0"/>
                                            </p:txEl>
                                          </p:spTgt>
                                        </p:tgtEl>
                                        <p:attrNameLst>
                                          <p:attrName>ppt_y</p:attrName>
                                        </p:attrNameLst>
                                      </p:cBhvr>
                                      <p:tavLst>
                                        <p:tav tm="0">
                                          <p:val>
                                            <p:strVal val="#ppt_y+0.1"/>
                                          </p:val>
                                        </p:tav>
                                        <p:tav tm="100000">
                                          <p:val>
                                            <p:strVal val="#ppt_y"/>
                                          </p:val>
                                        </p:tav>
                                      </p:tavLst>
                                    </p:anim>
                                  </p:childTnLst>
                                </p:cTn>
                              </p:par>
                              <p:par>
                                <p:cTn id="13" presetID="30" presetClass="entr" presetSubtype="0" fill="hold" grpId="0" nodeType="with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fade">
                                      <p:cBhvr>
                                        <p:cTn id="15" dur="800" decel="100000"/>
                                        <p:tgtEl>
                                          <p:spTgt spid="3">
                                            <p:txEl>
                                              <p:pRg st="1" end="1"/>
                                            </p:txEl>
                                          </p:spTgt>
                                        </p:tgtEl>
                                      </p:cBhvr>
                                    </p:animEffect>
                                    <p:anim calcmode="lin" valueType="num">
                                      <p:cBhvr>
                                        <p:cTn id="16" dur="800" decel="100000" fill="hold"/>
                                        <p:tgtEl>
                                          <p:spTgt spid="3">
                                            <p:txEl>
                                              <p:pRg st="1" end="1"/>
                                            </p:txEl>
                                          </p:spTgt>
                                        </p:tgtEl>
                                        <p:attrNameLst>
                                          <p:attrName>style.rotation</p:attrName>
                                        </p:attrNameLst>
                                      </p:cBhvr>
                                      <p:tavLst>
                                        <p:tav tm="0">
                                          <p:val>
                                            <p:fltVal val="-90"/>
                                          </p:val>
                                        </p:tav>
                                        <p:tav tm="100000">
                                          <p:val>
                                            <p:fltVal val="0"/>
                                          </p:val>
                                        </p:tav>
                                      </p:tavLst>
                                    </p:anim>
                                    <p:anim calcmode="lin" valueType="num">
                                      <p:cBhvr>
                                        <p:cTn id="17" dur="800" decel="100000" fill="hold"/>
                                        <p:tgtEl>
                                          <p:spTgt spid="3">
                                            <p:txEl>
                                              <p:pRg st="1" end="1"/>
                                            </p:txEl>
                                          </p:spTgt>
                                        </p:tgtEl>
                                        <p:attrNameLst>
                                          <p:attrName>ppt_x</p:attrName>
                                        </p:attrNameLst>
                                      </p:cBhvr>
                                      <p:tavLst>
                                        <p:tav tm="0">
                                          <p:val>
                                            <p:strVal val="#ppt_x+0.4"/>
                                          </p:val>
                                        </p:tav>
                                        <p:tav tm="100000">
                                          <p:val>
                                            <p:strVal val="#ppt_x-0.05"/>
                                          </p:val>
                                        </p:tav>
                                      </p:tavLst>
                                    </p:anim>
                                    <p:anim calcmode="lin" valueType="num">
                                      <p:cBhvr>
                                        <p:cTn id="18" dur="800" decel="100000" fill="hold"/>
                                        <p:tgtEl>
                                          <p:spTgt spid="3">
                                            <p:txEl>
                                              <p:pRg st="1" end="1"/>
                                            </p:txEl>
                                          </p:spTgt>
                                        </p:tgtEl>
                                        <p:attrNameLst>
                                          <p:attrName>ppt_y</p:attrName>
                                        </p:attrNameLst>
                                      </p:cBhvr>
                                      <p:tavLst>
                                        <p:tav tm="0">
                                          <p:val>
                                            <p:strVal val="#ppt_y-0.4"/>
                                          </p:val>
                                        </p:tav>
                                        <p:tav tm="100000">
                                          <p:val>
                                            <p:strVal val="#ppt_y+0.1"/>
                                          </p:val>
                                        </p:tav>
                                      </p:tavLst>
                                    </p:anim>
                                    <p:anim calcmode="lin" valueType="num">
                                      <p:cBhvr>
                                        <p:cTn id="19" dur="200" accel="100000" fill="hold">
                                          <p:stCondLst>
                                            <p:cond delay="800"/>
                                          </p:stCondLst>
                                        </p:cTn>
                                        <p:tgtEl>
                                          <p:spTgt spid="3">
                                            <p:txEl>
                                              <p:pRg st="1" end="1"/>
                                            </p:txEl>
                                          </p:spTgt>
                                        </p:tgtEl>
                                        <p:attrNameLst>
                                          <p:attrName>ppt_x</p:attrName>
                                        </p:attrNameLst>
                                      </p:cBhvr>
                                      <p:tavLst>
                                        <p:tav tm="0">
                                          <p:val>
                                            <p:strVal val="#ppt_x-0.05"/>
                                          </p:val>
                                        </p:tav>
                                        <p:tav tm="100000">
                                          <p:val>
                                            <p:strVal val="#ppt_x"/>
                                          </p:val>
                                        </p:tav>
                                      </p:tavLst>
                                    </p:anim>
                                    <p:anim calcmode="lin" valueType="num">
                                      <p:cBhvr>
                                        <p:cTn id="20" dur="200" accel="100000" fill="hold">
                                          <p:stCondLst>
                                            <p:cond delay="800"/>
                                          </p:stCondLst>
                                        </p:cTn>
                                        <p:tgtEl>
                                          <p:spTgt spid="3">
                                            <p:txEl>
                                              <p:pRg st="1" end="1"/>
                                            </p:txEl>
                                          </p:spTgt>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a:xfrm>
            <a:off x="0" y="620688"/>
            <a:ext cx="9252520" cy="4752528"/>
          </a:xfrm>
        </p:spPr>
        <p:txBody>
          <a:bodyPr/>
          <a:lstStyle/>
          <a:p>
            <a:pPr marL="0" indent="0">
              <a:buNone/>
            </a:pPr>
            <a:r>
              <a:rPr lang="en-US" b="1" dirty="0" smtClean="0">
                <a:solidFill>
                  <a:srgbClr val="C00000"/>
                </a:solidFill>
              </a:rPr>
              <a:t>There is a special clock in the heart to set its beats,</a:t>
            </a:r>
          </a:p>
          <a:p>
            <a:pPr marL="0" indent="0">
              <a:buNone/>
            </a:pPr>
            <a:r>
              <a:rPr lang="en-US" b="1" dirty="0" smtClean="0">
                <a:solidFill>
                  <a:srgbClr val="C00000"/>
                </a:solidFill>
              </a:rPr>
              <a:t>in the liver there is also a clock to set the operation </a:t>
            </a:r>
          </a:p>
          <a:p>
            <a:pPr marL="0" indent="0">
              <a:buNone/>
            </a:pPr>
            <a:r>
              <a:rPr lang="en-US" b="1" dirty="0" smtClean="0">
                <a:solidFill>
                  <a:srgbClr val="C00000"/>
                </a:solidFill>
              </a:rPr>
              <a:t>of toxin filtering .</a:t>
            </a:r>
          </a:p>
          <a:p>
            <a:pPr marL="0" indent="0">
              <a:buNone/>
            </a:pPr>
            <a:r>
              <a:rPr lang="en-US" b="1" dirty="0" smtClean="0">
                <a:solidFill>
                  <a:srgbClr val="C00000"/>
                </a:solidFill>
              </a:rPr>
              <a:t>Another special clock  is in the kidney to regulate urination. So, in every part and every cell of our body, there is a clock for time keeping!</a:t>
            </a:r>
            <a:endParaRPr lang="en-US" b="1" dirty="0">
              <a:solidFill>
                <a:srgbClr val="C00000"/>
              </a:solidFill>
            </a:endParaRPr>
          </a:p>
        </p:txBody>
      </p:sp>
    </p:spTree>
    <p:extLst>
      <p:ext uri="{BB962C8B-B14F-4D97-AF65-F5344CB8AC3E}">
        <p14:creationId xmlns:p14="http://schemas.microsoft.com/office/powerpoint/2010/main" xmlns="" val="26497340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p:cTn id="11"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2" dur="1000" fill="hold"/>
                                        <p:tgtEl>
                                          <p:spTgt spid="3">
                                            <p:txEl>
                                              <p:pRg st="1" end="1"/>
                                            </p:txEl>
                                          </p:spTgt>
                                        </p:tgtEl>
                                        <p:attrNameLst>
                                          <p:attrName>ppt_h</p:attrName>
                                        </p:attrNameLst>
                                      </p:cBhvr>
                                      <p:tavLst>
                                        <p:tav tm="0">
                                          <p:val>
                                            <p:fltVal val="0"/>
                                          </p:val>
                                        </p:tav>
                                        <p:tav tm="100000">
                                          <p:val>
                                            <p:strVal val="#ppt_h"/>
                                          </p:val>
                                        </p:tav>
                                      </p:tavLst>
                                    </p:anim>
                                  </p:childTnLst>
                                </p:cTn>
                              </p:par>
                              <p:par>
                                <p:cTn id="13" presetID="23" presetClass="entr" presetSubtype="16" fill="hold"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p:cTn id="15"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2" end="2"/>
                                            </p:txEl>
                                          </p:spTgt>
                                        </p:tgtEl>
                                        <p:attrNameLst>
                                          <p:attrName>ppt_h</p:attrName>
                                        </p:attrNameLst>
                                      </p:cBhvr>
                                      <p:tavLst>
                                        <p:tav tm="0">
                                          <p:val>
                                            <p:fltVal val="0"/>
                                          </p:val>
                                        </p:tav>
                                        <p:tav tm="100000">
                                          <p:val>
                                            <p:strVal val="#ppt_h"/>
                                          </p:val>
                                        </p:tav>
                                      </p:tavLst>
                                    </p:anim>
                                  </p:childTnLst>
                                </p:cTn>
                              </p:par>
                              <p:par>
                                <p:cTn id="17" presetID="23" presetClass="entr" presetSubtype="16" fill="hold"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p:cTn id="19"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0" dur="1000" fill="hold"/>
                                        <p:tgtEl>
                                          <p:spTgt spid="3">
                                            <p:txEl>
                                              <p:pRg st="3" end="3"/>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35496" y="1063277"/>
            <a:ext cx="9289032" cy="4525963"/>
          </a:xfrm>
        </p:spPr>
        <p:txBody>
          <a:bodyPr/>
          <a:lstStyle/>
          <a:p>
            <a:pPr marL="0" indent="0">
              <a:buNone/>
            </a:pPr>
            <a:r>
              <a:rPr lang="en-US" b="1" dirty="0" smtClean="0">
                <a:solidFill>
                  <a:srgbClr val="C00000"/>
                </a:solidFill>
              </a:rPr>
              <a:t>This </a:t>
            </a:r>
            <a:r>
              <a:rPr lang="en-US" b="1" dirty="0">
                <a:solidFill>
                  <a:srgbClr val="C00000"/>
                </a:solidFill>
              </a:rPr>
              <a:t>clock is in all </a:t>
            </a:r>
            <a:r>
              <a:rPr lang="en-US" b="1" dirty="0" smtClean="0">
                <a:solidFill>
                  <a:srgbClr val="C00000"/>
                </a:solidFill>
              </a:rPr>
              <a:t>creatures </a:t>
            </a:r>
            <a:r>
              <a:rPr lang="en-US" b="1" dirty="0">
                <a:solidFill>
                  <a:srgbClr val="C00000"/>
                </a:solidFill>
              </a:rPr>
              <a:t>such  as mice, butterflies and all animals and fish. As well as plants, so </a:t>
            </a:r>
            <a:r>
              <a:rPr lang="en-US" b="1" dirty="0" smtClean="0">
                <a:solidFill>
                  <a:srgbClr val="C00000"/>
                </a:solidFill>
              </a:rPr>
              <a:t>Allah Almighty provides every </a:t>
            </a:r>
            <a:r>
              <a:rPr lang="en-US" b="1" dirty="0">
                <a:solidFill>
                  <a:srgbClr val="C00000"/>
                </a:solidFill>
              </a:rPr>
              <a:t>living </a:t>
            </a:r>
            <a:r>
              <a:rPr lang="en-US" b="1" dirty="0" smtClean="0">
                <a:solidFill>
                  <a:srgbClr val="C00000"/>
                </a:solidFill>
              </a:rPr>
              <a:t>thing with a </a:t>
            </a:r>
            <a:r>
              <a:rPr lang="en-US" b="1" dirty="0">
                <a:solidFill>
                  <a:srgbClr val="C00000"/>
                </a:solidFill>
              </a:rPr>
              <a:t>precise clock to set its </a:t>
            </a:r>
            <a:r>
              <a:rPr lang="en-US" b="1" dirty="0" smtClean="0">
                <a:solidFill>
                  <a:srgbClr val="C00000"/>
                </a:solidFill>
              </a:rPr>
              <a:t>vital operations</a:t>
            </a:r>
            <a:r>
              <a:rPr lang="en-US" b="1" dirty="0">
                <a:solidFill>
                  <a:srgbClr val="C00000"/>
                </a:solidFill>
              </a:rPr>
              <a:t>.</a:t>
            </a:r>
          </a:p>
          <a:p>
            <a:endParaRPr lang="en-US" b="1" dirty="0">
              <a:solidFill>
                <a:srgbClr val="C00000"/>
              </a:solidFill>
            </a:endParaRPr>
          </a:p>
        </p:txBody>
      </p:sp>
      <p:pic>
        <p:nvPicPr>
          <p:cNvPr id="4" name="Picture 3"/>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4986306"/>
            <a:ext cx="2400300" cy="1905000"/>
          </a:xfrm>
          <a:prstGeom prst="rect">
            <a:avLst/>
          </a:prstGeom>
        </p:spPr>
      </p:pic>
      <p:pic>
        <p:nvPicPr>
          <p:cNvPr id="6" name="Picture 5"/>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2339752" y="4986306"/>
            <a:ext cx="2375675" cy="1905000"/>
          </a:xfrm>
          <a:prstGeom prst="rect">
            <a:avLst/>
          </a:prstGeom>
        </p:spPr>
      </p:pic>
      <p:pic>
        <p:nvPicPr>
          <p:cNvPr id="7" name="Picture 6"/>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a:off x="4715427" y="4986306"/>
            <a:ext cx="2466975" cy="1899078"/>
          </a:xfrm>
          <a:prstGeom prst="rect">
            <a:avLst/>
          </a:prstGeom>
        </p:spPr>
      </p:pic>
      <p:pic>
        <p:nvPicPr>
          <p:cNvPr id="8" name="Picture 7"/>
          <p:cNvPicPr>
            <a:picLocks noChangeAspect="1"/>
          </p:cNvPicPr>
          <p:nvPr/>
        </p:nvPicPr>
        <p:blipFill>
          <a:blip r:embed="rId5" cstate="print">
            <a:extLst>
              <a:ext uri="{28A0092B-C50C-407E-A947-70E740481C1C}">
                <a14:useLocalDpi xmlns:a14="http://schemas.microsoft.com/office/drawing/2010/main" xmlns="" val="0"/>
              </a:ext>
            </a:extLst>
          </a:blip>
          <a:stretch>
            <a:fillRect/>
          </a:stretch>
        </p:blipFill>
        <p:spPr>
          <a:xfrm>
            <a:off x="7164289" y="4986306"/>
            <a:ext cx="1979712" cy="1914525"/>
          </a:xfrm>
          <a:prstGeom prst="rect">
            <a:avLst/>
          </a:prstGeom>
        </p:spPr>
      </p:pic>
    </p:spTree>
    <p:extLst>
      <p:ext uri="{BB962C8B-B14F-4D97-AF65-F5344CB8AC3E}">
        <p14:creationId xmlns:p14="http://schemas.microsoft.com/office/powerpoint/2010/main" xmlns="" val="2222626442"/>
      </p:ext>
    </p:extLst>
  </p:cSld>
  <p:clrMapOvr>
    <a:masterClrMapping/>
  </p:clrMapOvr>
  <mc:AlternateContent xmlns:mc="http://schemas.openxmlformats.org/markup-compatibility/2006">
    <mc:Choice xmlns:p14="http://schemas.microsoft.com/office/powerpoint/2010/main" xmlns="" Requires="p14">
      <p:transition spd="slow" p14:dur="3400">
        <p14:reveal thruBlk="1" dir="r"/>
      </p:transition>
    </mc:Choice>
    <mc:Fallback>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a:blip r:embed="rId2" cstate="prin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899592" y="1484784"/>
            <a:ext cx="7848872" cy="3744416"/>
          </a:xfrm>
        </p:spPr>
        <p:txBody>
          <a:bodyPr>
            <a:normAutofit/>
          </a:bodyPr>
          <a:lstStyle/>
          <a:p>
            <a:pPr marL="0" indent="0">
              <a:buNone/>
            </a:pPr>
            <a:r>
              <a:rPr lang="en-US" b="1" dirty="0" smtClean="0">
                <a:solidFill>
                  <a:schemeClr val="bg1"/>
                </a:solidFill>
              </a:rPr>
              <a:t>Therefore </a:t>
            </a:r>
            <a:r>
              <a:rPr lang="en-US" b="1" dirty="0">
                <a:solidFill>
                  <a:schemeClr val="bg1"/>
                </a:solidFill>
              </a:rPr>
              <a:t>when we isolate a </a:t>
            </a:r>
            <a:r>
              <a:rPr lang="en-US" b="1" dirty="0" smtClean="0">
                <a:solidFill>
                  <a:schemeClr val="bg1"/>
                </a:solidFill>
              </a:rPr>
              <a:t>human in </a:t>
            </a:r>
            <a:r>
              <a:rPr lang="en-US" b="1" dirty="0">
                <a:solidFill>
                  <a:schemeClr val="bg1"/>
                </a:solidFill>
              </a:rPr>
              <a:t>a dark </a:t>
            </a:r>
            <a:r>
              <a:rPr lang="en-US" b="1" dirty="0" smtClean="0">
                <a:solidFill>
                  <a:schemeClr val="bg1"/>
                </a:solidFill>
              </a:rPr>
              <a:t>cave, </a:t>
            </a:r>
            <a:r>
              <a:rPr lang="en-US" b="1" dirty="0">
                <a:solidFill>
                  <a:schemeClr val="bg1"/>
                </a:solidFill>
              </a:rPr>
              <a:t>we change the natural conditions, so he no longer see light or the </a:t>
            </a:r>
            <a:r>
              <a:rPr lang="en-US" b="1" dirty="0" smtClean="0">
                <a:solidFill>
                  <a:schemeClr val="bg1"/>
                </a:solidFill>
              </a:rPr>
              <a:t>sun and </a:t>
            </a:r>
            <a:r>
              <a:rPr lang="en-US" b="1" dirty="0">
                <a:solidFill>
                  <a:schemeClr val="bg1"/>
                </a:solidFill>
              </a:rPr>
              <a:t>he doesn`t know the time if night or daytime. In spite of that, the body systems will do their roles (biological processes</a:t>
            </a:r>
            <a:r>
              <a:rPr lang="en-US" b="1" dirty="0" smtClean="0">
                <a:solidFill>
                  <a:schemeClr val="bg1"/>
                </a:solidFill>
              </a:rPr>
              <a:t>) and </a:t>
            </a:r>
            <a:r>
              <a:rPr lang="en-US" b="1" dirty="0">
                <a:solidFill>
                  <a:schemeClr val="bg1"/>
                </a:solidFill>
              </a:rPr>
              <a:t>he will sleep and wake up early as usual.</a:t>
            </a:r>
          </a:p>
          <a:p>
            <a:endParaRPr lang="en-US" b="1" dirty="0">
              <a:solidFill>
                <a:schemeClr val="bg1"/>
              </a:solidFill>
            </a:endParaRPr>
          </a:p>
        </p:txBody>
      </p:sp>
    </p:spTree>
    <p:extLst>
      <p:ext uri="{BB962C8B-B14F-4D97-AF65-F5344CB8AC3E}">
        <p14:creationId xmlns:p14="http://schemas.microsoft.com/office/powerpoint/2010/main" xmlns="" val="579425054"/>
      </p:ext>
    </p:extLst>
  </p:cSld>
  <p:clrMapOvr>
    <a:masterClrMapping/>
  </p:clrMapOvr>
  <p:transition spd="slow">
    <p:wipe dir="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a:blip r:embed="rId2" cstate="prin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35496" y="3871589"/>
            <a:ext cx="9505056" cy="4525963"/>
          </a:xfrm>
        </p:spPr>
        <p:txBody>
          <a:bodyPr>
            <a:normAutofit/>
          </a:bodyPr>
          <a:lstStyle/>
          <a:p>
            <a:pPr marL="0" indent="0">
              <a:buNone/>
            </a:pPr>
            <a:r>
              <a:rPr lang="en-US" sz="3000" b="1" dirty="0" smtClean="0">
                <a:solidFill>
                  <a:schemeClr val="bg1"/>
                </a:solidFill>
              </a:rPr>
              <a:t>This clock works in space too, in the absence of gravity. The astronaut's body does all processes despite the loss</a:t>
            </a:r>
          </a:p>
          <a:p>
            <a:pPr marL="0" indent="0">
              <a:buNone/>
            </a:pPr>
            <a:r>
              <a:rPr lang="en-US" sz="3000" b="1" dirty="0" smtClean="0">
                <a:solidFill>
                  <a:schemeClr val="bg1"/>
                </a:solidFill>
              </a:rPr>
              <a:t>of gravity and  the clock also organizes the processes of sleeping, waking and the desire for food.</a:t>
            </a:r>
          </a:p>
          <a:p>
            <a:pPr marL="0" indent="0">
              <a:buNone/>
            </a:pPr>
            <a:r>
              <a:rPr lang="en-US" sz="3000" b="1" dirty="0" smtClean="0">
                <a:solidFill>
                  <a:schemeClr val="bg1"/>
                </a:solidFill>
              </a:rPr>
              <a:t>It works constantly over 24 hours without stopping.</a:t>
            </a:r>
          </a:p>
          <a:p>
            <a:endParaRPr lang="en-US" sz="3000" b="1" dirty="0">
              <a:solidFill>
                <a:schemeClr val="bg1"/>
              </a:solidFill>
            </a:endParaRPr>
          </a:p>
        </p:txBody>
      </p:sp>
    </p:spTree>
    <p:extLst>
      <p:ext uri="{BB962C8B-B14F-4D97-AF65-F5344CB8AC3E}">
        <p14:creationId xmlns:p14="http://schemas.microsoft.com/office/powerpoint/2010/main" xmlns="" val="4064610690"/>
      </p:ext>
    </p:extLst>
  </p:cSld>
  <p:clrMapOvr>
    <a:masterClrMapping/>
  </p:clrMapOvr>
  <mc:AlternateContent xmlns:mc="http://schemas.openxmlformats.org/markup-compatibility/2006">
    <mc:Choice xmlns:p14="http://schemas.microsoft.com/office/powerpoint/2010/main" xmlns="" Requires="p14">
      <p:transition spd="slow" p14:dur="1500">
        <p:split orient="vert"/>
      </p:transition>
    </mc:Choice>
    <mc:Fallback>
      <p:transition spd="slow">
        <p:split orient="vert"/>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a:blip r:embed="rId2" cstate="print"/>
          <a:stretch>
            <a:fillRect/>
          </a:stretch>
        </a:blip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116632"/>
            <a:ext cx="9127042" cy="4020885"/>
          </a:xfrm>
        </p:spPr>
        <p:txBody>
          <a:bodyPr>
            <a:normAutofit/>
          </a:bodyPr>
          <a:lstStyle/>
          <a:p>
            <a:pPr marL="0" indent="0">
              <a:buNone/>
            </a:pPr>
            <a:r>
              <a:rPr lang="en-US" sz="3000" dirty="0" smtClean="0">
                <a:solidFill>
                  <a:schemeClr val="bg1"/>
                </a:solidFill>
              </a:rPr>
              <a:t>The biological clock starts to function from the first moment of creation of man. The sperm starts  fertilizing the ovum then time  goes on and the cell division begins with one cell and ends with several trillions cells, which is human. All of this is in accordance with an accurate calculated and estimated system. </a:t>
            </a:r>
          </a:p>
          <a:p>
            <a:pPr marL="0" indent="0">
              <a:buNone/>
            </a:pPr>
            <a:r>
              <a:rPr lang="en-US" sz="3000" dirty="0" smtClean="0">
                <a:solidFill>
                  <a:srgbClr val="FF0000"/>
                </a:solidFill>
              </a:rPr>
              <a:t>                               Glory to Allah for His creation</a:t>
            </a:r>
          </a:p>
          <a:p>
            <a:endParaRPr lang="en-US" sz="3000" dirty="0">
              <a:solidFill>
                <a:schemeClr val="bg1"/>
              </a:solidFill>
            </a:endParaRPr>
          </a:p>
        </p:txBody>
      </p:sp>
    </p:spTree>
    <p:extLst>
      <p:ext uri="{BB962C8B-B14F-4D97-AF65-F5344CB8AC3E}">
        <p14:creationId xmlns:p14="http://schemas.microsoft.com/office/powerpoint/2010/main" xmlns="" val="2504919583"/>
      </p:ext>
    </p:extLst>
  </p:cSld>
  <p:clrMapOvr>
    <a:masterClrMapping/>
  </p:clrMapOvr>
  <mc:AlternateContent xmlns:mc="http://schemas.openxmlformats.org/markup-compatibility/2006">
    <mc:Choice xmlns:p14="http://schemas.microsoft.com/office/powerpoint/2010/main" xmlns="" Requires="p14">
      <p:transition spd="slow" p14:dur="3900">
        <p14:glitter dir="r"/>
      </p:transition>
    </mc:Choice>
    <mc:Fallback>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a:blip r:embed="rId2" cstate="prin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solidFill>
                  <a:schemeClr val="bg1"/>
                </a:solidFill>
              </a:rPr>
              <a:t>The front part of brain </a:t>
            </a:r>
            <a:br>
              <a:rPr lang="en-US" b="1" dirty="0">
                <a:solidFill>
                  <a:schemeClr val="bg1"/>
                </a:solidFill>
              </a:rPr>
            </a:br>
            <a:endParaRPr lang="en-US" b="1" dirty="0">
              <a:solidFill>
                <a:schemeClr val="bg1"/>
              </a:solidFill>
            </a:endParaRPr>
          </a:p>
        </p:txBody>
      </p:sp>
      <p:sp>
        <p:nvSpPr>
          <p:cNvPr id="3" name="Content Placeholder 2"/>
          <p:cNvSpPr>
            <a:spLocks noGrp="1"/>
          </p:cNvSpPr>
          <p:nvPr>
            <p:ph idx="1"/>
          </p:nvPr>
        </p:nvSpPr>
        <p:spPr>
          <a:xfrm>
            <a:off x="216024" y="4087613"/>
            <a:ext cx="8964488" cy="4525963"/>
          </a:xfrm>
        </p:spPr>
        <p:txBody>
          <a:bodyPr>
            <a:normAutofit/>
          </a:bodyPr>
          <a:lstStyle/>
          <a:p>
            <a:pPr marL="0" indent="0">
              <a:buNone/>
            </a:pPr>
            <a:r>
              <a:rPr lang="en-US" b="1" dirty="0">
                <a:solidFill>
                  <a:schemeClr val="bg1"/>
                </a:solidFill>
              </a:rPr>
              <a:t>Scientists have found that the biological clock is a group of cells located in the front part of the brain in the forehead area behind the eyes. </a:t>
            </a:r>
            <a:endParaRPr lang="en-US" b="1" dirty="0" smtClean="0">
              <a:solidFill>
                <a:schemeClr val="bg1"/>
              </a:solidFill>
            </a:endParaRPr>
          </a:p>
          <a:p>
            <a:pPr marL="0" indent="0">
              <a:buNone/>
            </a:pPr>
            <a:r>
              <a:rPr lang="en-US" b="1" dirty="0" smtClean="0">
                <a:solidFill>
                  <a:schemeClr val="bg1"/>
                </a:solidFill>
              </a:rPr>
              <a:t>This </a:t>
            </a:r>
            <a:r>
              <a:rPr lang="en-US" b="1" dirty="0">
                <a:solidFill>
                  <a:schemeClr val="bg1"/>
                </a:solidFill>
              </a:rPr>
              <a:t>clock </a:t>
            </a:r>
            <a:r>
              <a:rPr lang="en-US" b="1" dirty="0" smtClean="0">
                <a:solidFill>
                  <a:schemeClr val="bg1"/>
                </a:solidFill>
              </a:rPr>
              <a:t>send </a:t>
            </a:r>
            <a:r>
              <a:rPr lang="en-US" b="1" dirty="0">
                <a:solidFill>
                  <a:schemeClr val="bg1"/>
                </a:solidFill>
              </a:rPr>
              <a:t>signals constantly to the body to carry out its operations in </a:t>
            </a:r>
            <a:r>
              <a:rPr lang="en-US" b="1" dirty="0" smtClean="0">
                <a:solidFill>
                  <a:schemeClr val="bg1"/>
                </a:solidFill>
              </a:rPr>
              <a:t>a </a:t>
            </a:r>
            <a:r>
              <a:rPr lang="en-US" b="1" dirty="0">
                <a:solidFill>
                  <a:schemeClr val="bg1"/>
                </a:solidFill>
              </a:rPr>
              <a:t>precise system. </a:t>
            </a:r>
            <a:r>
              <a:rPr lang="en-US" b="1" dirty="0" smtClean="0">
                <a:solidFill>
                  <a:schemeClr val="bg1"/>
                </a:solidFill>
              </a:rPr>
              <a:t> </a:t>
            </a:r>
            <a:endParaRPr lang="en-US" b="1" dirty="0">
              <a:solidFill>
                <a:schemeClr val="bg1"/>
              </a:solidFill>
            </a:endParaRPr>
          </a:p>
        </p:txBody>
      </p:sp>
    </p:spTree>
    <p:extLst>
      <p:ext uri="{BB962C8B-B14F-4D97-AF65-F5344CB8AC3E}">
        <p14:creationId xmlns:p14="http://schemas.microsoft.com/office/powerpoint/2010/main" xmlns="" val="943193375"/>
      </p:ext>
    </p:extLst>
  </p:cSld>
  <p:clrMapOvr>
    <a:masterClrMapping/>
  </p:clrMapOvr>
  <mc:AlternateContent xmlns:mc="http://schemas.openxmlformats.org/markup-compatibility/2006">
    <mc:Choice xmlns:p14="http://schemas.microsoft.com/office/powerpoint/2010/main" xmlns="" Requires="p14">
      <p:transition spd="slow" p14:dur="4000">
        <p14:vortex/>
      </p:transition>
    </mc:Choice>
    <mc:Fallback>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457200" y="1600200"/>
            <a:ext cx="8507288" cy="4525963"/>
          </a:xfrm>
        </p:spPr>
        <p:txBody>
          <a:bodyPr>
            <a:normAutofit lnSpcReduction="10000"/>
          </a:bodyPr>
          <a:lstStyle/>
          <a:p>
            <a:pPr marL="0" indent="0">
              <a:buNone/>
            </a:pPr>
            <a:r>
              <a:rPr lang="en-US" b="1" dirty="0" smtClean="0"/>
              <a:t>Zack </a:t>
            </a:r>
            <a:r>
              <a:rPr lang="en-US" b="1" dirty="0"/>
              <a:t>Lynch </a:t>
            </a:r>
            <a:r>
              <a:rPr lang="en-US" b="1" dirty="0" smtClean="0"/>
              <a:t>the author </a:t>
            </a:r>
            <a:r>
              <a:rPr lang="en-US" b="1" dirty="0"/>
              <a:t>of </a:t>
            </a:r>
            <a:r>
              <a:rPr lang="en-US" b="1" dirty="0" smtClean="0"/>
              <a:t>“ </a:t>
            </a:r>
            <a:r>
              <a:rPr lang="en-US" b="1" dirty="0"/>
              <a:t>How Brain Science Is Changing Our World </a:t>
            </a:r>
            <a:r>
              <a:rPr lang="en-US" dirty="0" smtClean="0"/>
              <a:t>“ </a:t>
            </a:r>
            <a:r>
              <a:rPr lang="en-US" b="1" dirty="0" smtClean="0"/>
              <a:t>says</a:t>
            </a:r>
            <a:r>
              <a:rPr lang="en-US" dirty="0" smtClean="0"/>
              <a:t>: </a:t>
            </a:r>
            <a:r>
              <a:rPr lang="en-US" dirty="0" smtClean="0">
                <a:solidFill>
                  <a:srgbClr val="C00000"/>
                </a:solidFill>
              </a:rPr>
              <a:t>Actually, brain imaging has shown that the frontal lobes may be divided into seventeen or more sub regions, each responsible for a slightly different kind of work that the human performs. So a problem anywhere in this area will impact the way a child approaches and performs any task. Thus, this area organizes the whole body work and has an important role in disease treatment. </a:t>
            </a:r>
            <a:endParaRPr lang="en-US" dirty="0"/>
          </a:p>
        </p:txBody>
      </p:sp>
      <p:pic>
        <p:nvPicPr>
          <p:cNvPr id="1026" name="Picture 2" descr="http://brainwaves.corante.com/ZlynchSmallphoto.jp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0" y="1"/>
            <a:ext cx="1619672" cy="1628800"/>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1914409859"/>
      </p:ext>
    </p:extLst>
  </p:cSld>
  <p:clrMapOvr>
    <a:masterClrMapping/>
  </p:clrMapOvr>
  <p:transition spd="slow">
    <p:wheel spokes="1"/>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457200" y="1600200"/>
            <a:ext cx="8507288" cy="4525963"/>
          </a:xfrm>
        </p:spPr>
        <p:txBody>
          <a:bodyPr/>
          <a:lstStyle/>
          <a:p>
            <a:pPr marL="0" indent="0">
              <a:buNone/>
            </a:pPr>
            <a:r>
              <a:rPr lang="en-US" b="1" dirty="0" smtClean="0">
                <a:solidFill>
                  <a:srgbClr val="C00000"/>
                </a:solidFill>
              </a:rPr>
              <a:t>Here, Allah Almighty</a:t>
            </a:r>
            <a:r>
              <a:rPr lang="en-US" b="1" dirty="0">
                <a:solidFill>
                  <a:srgbClr val="C00000"/>
                </a:solidFill>
              </a:rPr>
              <a:t> </a:t>
            </a:r>
            <a:r>
              <a:rPr lang="en-US" b="1" dirty="0" smtClean="0">
                <a:solidFill>
                  <a:srgbClr val="C00000"/>
                </a:solidFill>
              </a:rPr>
              <a:t>say some clear words in the holy book of Qur’an: </a:t>
            </a:r>
          </a:p>
          <a:p>
            <a:pPr marL="0" indent="0">
              <a:buNone/>
            </a:pPr>
            <a:r>
              <a:rPr lang="en-US" b="1" dirty="0" smtClean="0">
                <a:solidFill>
                  <a:srgbClr val="C00000"/>
                </a:solidFill>
              </a:rPr>
              <a:t>"</a:t>
            </a:r>
            <a:r>
              <a:rPr lang="en-US" b="1" dirty="0" smtClean="0">
                <a:solidFill>
                  <a:srgbClr val="0070C0"/>
                </a:solidFill>
              </a:rPr>
              <a:t>I put my trust in Allah, my Lord and your Lord! There is not a moving creature but He has the grasp of its forelock. Verily, my Lord is on the Straight Path (the truth</a:t>
            </a:r>
            <a:r>
              <a:rPr lang="en-US" b="1" dirty="0">
                <a:solidFill>
                  <a:srgbClr val="0070C0"/>
                </a:solidFill>
              </a:rPr>
              <a:t>).</a:t>
            </a:r>
            <a:r>
              <a:rPr lang="en-US" b="1" dirty="0">
                <a:solidFill>
                  <a:srgbClr val="C00000"/>
                </a:solidFill>
              </a:rPr>
              <a:t>”(Sûrat Hood- verse 56)</a:t>
            </a:r>
            <a:endParaRPr lang="en-US" b="1" dirty="0" smtClean="0">
              <a:solidFill>
                <a:srgbClr val="C00000"/>
              </a:solidFill>
            </a:endParaRPr>
          </a:p>
          <a:p>
            <a:endParaRPr lang="en-US" b="1" dirty="0">
              <a:solidFill>
                <a:srgbClr val="C00000"/>
              </a:solidFill>
            </a:endParaRPr>
          </a:p>
        </p:txBody>
      </p:sp>
    </p:spTree>
    <p:extLst>
      <p:ext uri="{BB962C8B-B14F-4D97-AF65-F5344CB8AC3E}">
        <p14:creationId xmlns:p14="http://schemas.microsoft.com/office/powerpoint/2010/main" xmlns="" val="225836745"/>
      </p:ext>
    </p:extLst>
  </p:cSld>
  <p:clrMapOvr>
    <a:masterClrMapping/>
  </p:clrMapOvr>
  <mc:AlternateContent xmlns:mc="http://schemas.openxmlformats.org/markup-compatibility/2006">
    <mc:Choice xmlns:p14="http://schemas.microsoft.com/office/powerpoint/2010/main" xmlns="" Requires="p14">
      <p:transition spd="slow" p14:dur="1600">
        <p14:prism dir="r" isInverted="1"/>
      </p:transition>
    </mc:Choice>
    <mc:Fallback>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646040"/>
            <a:ext cx="8229600" cy="1143000"/>
          </a:xfrm>
        </p:spPr>
        <p:txBody>
          <a:bodyPr>
            <a:noAutofit/>
          </a:bodyPr>
          <a:lstStyle/>
          <a:p>
            <a:r>
              <a:rPr lang="en-US" sz="8000" b="1" i="1" dirty="0" smtClean="0">
                <a:solidFill>
                  <a:srgbClr val="C00000"/>
                </a:solidFill>
              </a:rPr>
              <a:t>Conclusion </a:t>
            </a:r>
            <a:endParaRPr lang="en-US" sz="8000" b="1" i="1" dirty="0">
              <a:solidFill>
                <a:srgbClr val="C00000"/>
              </a:solidFill>
            </a:endParaRPr>
          </a:p>
        </p:txBody>
      </p:sp>
      <p:sp>
        <p:nvSpPr>
          <p:cNvPr id="3" name="Content Placeholder 2"/>
          <p:cNvSpPr>
            <a:spLocks noGrp="1"/>
          </p:cNvSpPr>
          <p:nvPr>
            <p:ph idx="1"/>
          </p:nvPr>
        </p:nvSpPr>
        <p:spPr/>
        <p:txBody>
          <a:bodyPr/>
          <a:lstStyle/>
          <a:p>
            <a:endParaRPr lang="en-US" dirty="0"/>
          </a:p>
        </p:txBody>
      </p:sp>
    </p:spTree>
    <p:extLst>
      <p:ext uri="{BB962C8B-B14F-4D97-AF65-F5344CB8AC3E}">
        <p14:creationId xmlns:p14="http://schemas.microsoft.com/office/powerpoint/2010/main" xmlns="" val="2480117933"/>
      </p:ext>
    </p:extLst>
  </p:cSld>
  <p:clrMapOvr>
    <a:masterClrMapping/>
  </p:clrMapOvr>
  <mc:AlternateContent xmlns:mc="http://schemas.openxmlformats.org/markup-compatibility/2006">
    <mc:Choice xmlns:p14="http://schemas.microsoft.com/office/powerpoint/2010/main" xmlns="" Requires="p14">
      <p:transition spd="slow" p14:dur="1400">
        <p14:doors dir="vert"/>
      </p:transition>
    </mc:Choice>
    <mc:Fallback>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5536" y="343197"/>
            <a:ext cx="8229600" cy="4525963"/>
          </a:xfrm>
        </p:spPr>
        <p:txBody>
          <a:bodyPr>
            <a:noAutofit/>
          </a:bodyPr>
          <a:lstStyle/>
          <a:p>
            <a:pPr marL="0" indent="0">
              <a:buNone/>
            </a:pPr>
            <a:r>
              <a:rPr lang="en-US" sz="2400" b="1" dirty="0" smtClean="0">
                <a:solidFill>
                  <a:srgbClr val="C00000"/>
                </a:solidFill>
              </a:rPr>
              <a:t>Scientists say that:</a:t>
            </a:r>
          </a:p>
          <a:p>
            <a:pPr marL="514350" indent="-514350">
              <a:buFont typeface="+mj-lt"/>
              <a:buAutoNum type="arabicPeriod"/>
            </a:pPr>
            <a:r>
              <a:rPr lang="en-US" sz="2400" b="1" dirty="0" smtClean="0">
                <a:solidFill>
                  <a:srgbClr val="C00000"/>
                </a:solidFill>
              </a:rPr>
              <a:t>There </a:t>
            </a:r>
            <a:r>
              <a:rPr lang="en-US" sz="2400" b="1" dirty="0">
                <a:solidFill>
                  <a:srgbClr val="C00000"/>
                </a:solidFill>
              </a:rPr>
              <a:t>is a very  accurate  biological clock, within  each cell of our body, which controls all the biological processes from human`s </a:t>
            </a:r>
            <a:r>
              <a:rPr lang="en-US" sz="2400" b="1" dirty="0" smtClean="0">
                <a:solidFill>
                  <a:srgbClr val="C00000"/>
                </a:solidFill>
              </a:rPr>
              <a:t>birth </a:t>
            </a:r>
            <a:r>
              <a:rPr lang="en-US" sz="2400" b="1" dirty="0">
                <a:solidFill>
                  <a:srgbClr val="C00000"/>
                </a:solidFill>
              </a:rPr>
              <a:t>until his death</a:t>
            </a:r>
            <a:r>
              <a:rPr lang="en-US" sz="2400" b="1" dirty="0" smtClean="0">
                <a:solidFill>
                  <a:srgbClr val="C00000"/>
                </a:solidFill>
              </a:rPr>
              <a:t>.</a:t>
            </a:r>
          </a:p>
          <a:p>
            <a:pPr marL="514350" indent="-514350">
              <a:buFont typeface="+mj-lt"/>
              <a:buAutoNum type="arabicPeriod"/>
            </a:pPr>
            <a:r>
              <a:rPr lang="en-US" sz="2400" b="1" dirty="0" smtClean="0">
                <a:solidFill>
                  <a:srgbClr val="C00000"/>
                </a:solidFill>
              </a:rPr>
              <a:t>There is a  </a:t>
            </a:r>
            <a:r>
              <a:rPr lang="en-US" sz="2400" b="1" dirty="0">
                <a:solidFill>
                  <a:srgbClr val="C00000"/>
                </a:solidFill>
              </a:rPr>
              <a:t>program l</a:t>
            </a:r>
            <a:r>
              <a:rPr lang="en-US" sz="2400" b="1" dirty="0" smtClean="0">
                <a:solidFill>
                  <a:srgbClr val="C00000"/>
                </a:solidFill>
              </a:rPr>
              <a:t>ocated </a:t>
            </a:r>
            <a:r>
              <a:rPr lang="en-US" sz="2400" b="1" dirty="0">
                <a:solidFill>
                  <a:srgbClr val="C00000"/>
                </a:solidFill>
              </a:rPr>
              <a:t>in each cell which works in an accurate steps without any </a:t>
            </a:r>
            <a:r>
              <a:rPr lang="en-US" sz="2400" b="1" dirty="0" smtClean="0">
                <a:solidFill>
                  <a:srgbClr val="C00000"/>
                </a:solidFill>
              </a:rPr>
              <a:t>exception.</a:t>
            </a:r>
          </a:p>
          <a:p>
            <a:pPr marL="514350" indent="-514350">
              <a:buFont typeface="+mj-lt"/>
              <a:buAutoNum type="arabicPeriod"/>
            </a:pPr>
            <a:r>
              <a:rPr lang="en-US" sz="2400" b="1" dirty="0" smtClean="0">
                <a:solidFill>
                  <a:srgbClr val="C00000"/>
                </a:solidFill>
              </a:rPr>
              <a:t>This </a:t>
            </a:r>
            <a:r>
              <a:rPr lang="en-US" sz="2400" b="1" dirty="0">
                <a:solidFill>
                  <a:srgbClr val="C00000"/>
                </a:solidFill>
              </a:rPr>
              <a:t>clock has been programmed to </a:t>
            </a:r>
            <a:r>
              <a:rPr lang="en-US" sz="2400" b="1" dirty="0" smtClean="0">
                <a:solidFill>
                  <a:srgbClr val="C00000"/>
                </a:solidFill>
              </a:rPr>
              <a:t>tick a certain </a:t>
            </a:r>
            <a:r>
              <a:rPr lang="en-US" sz="2400" b="1" dirty="0">
                <a:solidFill>
                  <a:srgbClr val="C00000"/>
                </a:solidFill>
              </a:rPr>
              <a:t>number of </a:t>
            </a:r>
            <a:r>
              <a:rPr lang="en-US" sz="2400" b="1" dirty="0" smtClean="0">
                <a:solidFill>
                  <a:srgbClr val="C00000"/>
                </a:solidFill>
              </a:rPr>
              <a:t>ticks no more </a:t>
            </a:r>
            <a:r>
              <a:rPr lang="en-US" sz="2400" b="1" dirty="0">
                <a:solidFill>
                  <a:srgbClr val="C00000"/>
                </a:solidFill>
              </a:rPr>
              <a:t>or </a:t>
            </a:r>
            <a:r>
              <a:rPr lang="en-US" sz="2400" b="1" dirty="0" smtClean="0">
                <a:solidFill>
                  <a:srgbClr val="C00000"/>
                </a:solidFill>
              </a:rPr>
              <a:t>less. </a:t>
            </a:r>
          </a:p>
          <a:p>
            <a:pPr marL="514350" indent="-514350">
              <a:buFont typeface="+mj-lt"/>
              <a:buAutoNum type="arabicPeriod"/>
            </a:pPr>
            <a:r>
              <a:rPr lang="en-US" sz="2400" b="1" dirty="0" smtClean="0">
                <a:solidFill>
                  <a:srgbClr val="C00000"/>
                </a:solidFill>
              </a:rPr>
              <a:t>When </a:t>
            </a:r>
            <a:r>
              <a:rPr lang="en-US" sz="2400" b="1" dirty="0">
                <a:solidFill>
                  <a:srgbClr val="C00000"/>
                </a:solidFill>
              </a:rPr>
              <a:t>the last tick </a:t>
            </a:r>
            <a:r>
              <a:rPr lang="en-US" sz="2400" b="1" dirty="0" smtClean="0">
                <a:solidFill>
                  <a:srgbClr val="C00000"/>
                </a:solidFill>
              </a:rPr>
              <a:t>is </a:t>
            </a:r>
            <a:r>
              <a:rPr lang="en-US" sz="2400" b="1" dirty="0">
                <a:solidFill>
                  <a:srgbClr val="C00000"/>
                </a:solidFill>
              </a:rPr>
              <a:t>ticked, </a:t>
            </a:r>
            <a:r>
              <a:rPr lang="en-US" sz="2400" b="1" dirty="0" smtClean="0">
                <a:solidFill>
                  <a:srgbClr val="C00000"/>
                </a:solidFill>
              </a:rPr>
              <a:t>death </a:t>
            </a:r>
            <a:r>
              <a:rPr lang="en-US" sz="2400" b="1" dirty="0">
                <a:solidFill>
                  <a:srgbClr val="C00000"/>
                </a:solidFill>
              </a:rPr>
              <a:t>will come and never delayed. </a:t>
            </a:r>
            <a:endParaRPr lang="en-US" sz="2400" b="1" dirty="0" smtClean="0">
              <a:solidFill>
                <a:srgbClr val="C00000"/>
              </a:solidFill>
            </a:endParaRPr>
          </a:p>
          <a:p>
            <a:pPr marL="514350" indent="-514350">
              <a:buFont typeface="+mj-lt"/>
              <a:buAutoNum type="arabicPeriod"/>
            </a:pPr>
            <a:r>
              <a:rPr lang="en-US" sz="2400" b="1" dirty="0" smtClean="0">
                <a:solidFill>
                  <a:srgbClr val="C00000"/>
                </a:solidFill>
              </a:rPr>
              <a:t>Allah Almighty  describes </a:t>
            </a:r>
            <a:r>
              <a:rPr lang="en-US" sz="2400" b="1" dirty="0">
                <a:solidFill>
                  <a:srgbClr val="C00000"/>
                </a:solidFill>
              </a:rPr>
              <a:t>the death </a:t>
            </a:r>
            <a:r>
              <a:rPr lang="en-US" sz="2400" b="1" dirty="0" smtClean="0">
                <a:solidFill>
                  <a:srgbClr val="C00000"/>
                </a:solidFill>
              </a:rPr>
              <a:t>moment by saying: </a:t>
            </a:r>
          </a:p>
          <a:p>
            <a:pPr marL="0" indent="0">
              <a:buNone/>
            </a:pPr>
            <a:r>
              <a:rPr lang="en-US" sz="2400" b="1" dirty="0" smtClean="0">
                <a:solidFill>
                  <a:srgbClr val="C00000"/>
                </a:solidFill>
              </a:rPr>
              <a:t>(</a:t>
            </a:r>
            <a:r>
              <a:rPr lang="en-US" sz="2400" b="1" dirty="0" smtClean="0">
                <a:solidFill>
                  <a:srgbClr val="0070C0"/>
                </a:solidFill>
              </a:rPr>
              <a:t>And </a:t>
            </a:r>
            <a:r>
              <a:rPr lang="en-US" sz="2400" b="1" dirty="0">
                <a:solidFill>
                  <a:srgbClr val="0070C0"/>
                </a:solidFill>
              </a:rPr>
              <a:t>if </a:t>
            </a:r>
            <a:r>
              <a:rPr lang="en-US" sz="2400" b="1" dirty="0" err="1">
                <a:solidFill>
                  <a:srgbClr val="0070C0"/>
                </a:solidFill>
              </a:rPr>
              <a:t>Allâh</a:t>
            </a:r>
            <a:r>
              <a:rPr lang="en-US" sz="2400" b="1" dirty="0">
                <a:solidFill>
                  <a:srgbClr val="0070C0"/>
                </a:solidFill>
              </a:rPr>
              <a:t> were to seize mankind for their wrong-doing, He would not leave on it (the earth) a single moving (living) creature, but He postpones them for an appointed term and when their term comes, neither can they delay nor can they advance it an hour (or a moment</a:t>
            </a:r>
            <a:r>
              <a:rPr lang="en-US" sz="2400" b="1" dirty="0">
                <a:solidFill>
                  <a:srgbClr val="C00000"/>
                </a:solidFill>
              </a:rPr>
              <a:t>).  (</a:t>
            </a:r>
            <a:r>
              <a:rPr lang="en-US" sz="2400" b="1" dirty="0" err="1">
                <a:solidFill>
                  <a:srgbClr val="C00000"/>
                </a:solidFill>
              </a:rPr>
              <a:t>Surat</a:t>
            </a:r>
            <a:r>
              <a:rPr lang="en-US" sz="2400" b="1" dirty="0">
                <a:solidFill>
                  <a:srgbClr val="C00000"/>
                </a:solidFill>
              </a:rPr>
              <a:t> Al </a:t>
            </a:r>
            <a:r>
              <a:rPr lang="en-US" sz="2400" b="1" dirty="0" err="1">
                <a:solidFill>
                  <a:srgbClr val="C00000"/>
                </a:solidFill>
              </a:rPr>
              <a:t>Nahel</a:t>
            </a:r>
            <a:r>
              <a:rPr lang="en-US" sz="2400" b="1" dirty="0">
                <a:solidFill>
                  <a:srgbClr val="C00000"/>
                </a:solidFill>
              </a:rPr>
              <a:t> </a:t>
            </a:r>
            <a:r>
              <a:rPr lang="en-US" sz="2400" b="1" dirty="0" smtClean="0">
                <a:solidFill>
                  <a:srgbClr val="C00000"/>
                </a:solidFill>
              </a:rPr>
              <a:t>-verse 61)</a:t>
            </a:r>
            <a:endParaRPr lang="en-US" sz="2400" b="1" dirty="0">
              <a:solidFill>
                <a:srgbClr val="C00000"/>
              </a:solidFill>
            </a:endParaRPr>
          </a:p>
          <a:p>
            <a:pPr marL="0" indent="0">
              <a:buNone/>
            </a:pPr>
            <a:endParaRPr lang="en-US" sz="2400" b="1" dirty="0">
              <a:solidFill>
                <a:srgbClr val="C00000"/>
              </a:solidFill>
            </a:endParaRPr>
          </a:p>
        </p:txBody>
      </p:sp>
    </p:spTree>
    <p:extLst>
      <p:ext uri="{BB962C8B-B14F-4D97-AF65-F5344CB8AC3E}">
        <p14:creationId xmlns:p14="http://schemas.microsoft.com/office/powerpoint/2010/main" xmlns="" val="2437190925"/>
      </p:ext>
    </p:extLst>
  </p:cSld>
  <p:clrMapOvr>
    <a:masterClrMapping/>
  </p:clrMapOvr>
  <mc:AlternateContent xmlns:mc="http://schemas.openxmlformats.org/markup-compatibility/2006">
    <mc:Choice xmlns:p14="http://schemas.microsoft.com/office/powerpoint/2010/main" xmlns="" Requires="p14">
      <p:transition spd="slow" p14:dur="1400">
        <p14:doors dir="vert"/>
      </p:transition>
    </mc:Choice>
    <mc:Fallback>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5496" y="703237"/>
            <a:ext cx="8928992" cy="4525963"/>
          </a:xfrm>
        </p:spPr>
        <p:txBody>
          <a:bodyPr>
            <a:noAutofit/>
          </a:bodyPr>
          <a:lstStyle/>
          <a:p>
            <a:r>
              <a:rPr lang="en-US" dirty="0">
                <a:solidFill>
                  <a:srgbClr val="C00000"/>
                </a:solidFill>
              </a:rPr>
              <a:t>Let us ask those atheists who believe that universe was found by chance: </a:t>
            </a:r>
            <a:endParaRPr lang="en-US" dirty="0" smtClean="0">
              <a:solidFill>
                <a:srgbClr val="C00000"/>
              </a:solidFill>
            </a:endParaRPr>
          </a:p>
          <a:p>
            <a:pPr marL="0" indent="0" algn="ctr">
              <a:buNone/>
            </a:pPr>
            <a:r>
              <a:rPr lang="en-US" dirty="0" smtClean="0">
                <a:solidFill>
                  <a:schemeClr val="bg1"/>
                </a:solidFill>
                <a:effectLst>
                  <a:outerShdw blurRad="50800" dist="50800" dir="5400000" algn="ctr" rotWithShape="0">
                    <a:srgbClr val="000000">
                      <a:alpha val="99000"/>
                    </a:srgbClr>
                  </a:outerShdw>
                </a:effectLst>
              </a:rPr>
              <a:t>how does these  </a:t>
            </a:r>
            <a:r>
              <a:rPr lang="en-US" dirty="0">
                <a:solidFill>
                  <a:schemeClr val="bg1"/>
                </a:solidFill>
                <a:effectLst>
                  <a:outerShdw blurRad="50800" dist="50800" dir="5400000" algn="ctr" rotWithShape="0">
                    <a:srgbClr val="000000">
                      <a:alpha val="99000"/>
                    </a:srgbClr>
                  </a:outerShdw>
                </a:effectLst>
              </a:rPr>
              <a:t>very  accurate </a:t>
            </a:r>
            <a:r>
              <a:rPr lang="en-US" dirty="0" smtClean="0">
                <a:solidFill>
                  <a:schemeClr val="bg1"/>
                </a:solidFill>
                <a:effectLst>
                  <a:outerShdw blurRad="50800" dist="50800" dir="5400000" algn="ctr" rotWithShape="0">
                    <a:srgbClr val="000000">
                      <a:alpha val="99000"/>
                    </a:srgbClr>
                  </a:outerShdw>
                </a:effectLst>
              </a:rPr>
              <a:t> </a:t>
            </a:r>
            <a:r>
              <a:rPr lang="en-US" dirty="0">
                <a:solidFill>
                  <a:schemeClr val="bg1"/>
                </a:solidFill>
                <a:effectLst>
                  <a:outerShdw blurRad="50800" dist="50800" dir="5400000" algn="ctr" rotWithShape="0">
                    <a:srgbClr val="000000">
                      <a:alpha val="99000"/>
                    </a:srgbClr>
                  </a:outerShdw>
                </a:effectLst>
              </a:rPr>
              <a:t>processes work within tens of billions of cells in the human </a:t>
            </a:r>
            <a:r>
              <a:rPr lang="en-US" dirty="0" smtClean="0">
                <a:solidFill>
                  <a:schemeClr val="bg1"/>
                </a:solidFill>
                <a:effectLst>
                  <a:outerShdw blurRad="50800" dist="50800" dir="5400000" algn="ctr" rotWithShape="0">
                    <a:srgbClr val="000000">
                      <a:alpha val="99000"/>
                    </a:srgbClr>
                  </a:outerShdw>
                </a:effectLst>
              </a:rPr>
              <a:t>body?</a:t>
            </a:r>
          </a:p>
          <a:p>
            <a:r>
              <a:rPr lang="en-US" dirty="0" smtClean="0">
                <a:solidFill>
                  <a:srgbClr val="C00000"/>
                </a:solidFill>
              </a:rPr>
              <a:t>If </a:t>
            </a:r>
            <a:r>
              <a:rPr lang="en-US" dirty="0">
                <a:solidFill>
                  <a:srgbClr val="C00000"/>
                </a:solidFill>
              </a:rPr>
              <a:t>the system of one cell becomes defective , the whole body will become </a:t>
            </a:r>
            <a:r>
              <a:rPr lang="en-US" dirty="0" smtClean="0">
                <a:solidFill>
                  <a:srgbClr val="C00000"/>
                </a:solidFill>
              </a:rPr>
              <a:t>defective.</a:t>
            </a:r>
          </a:p>
          <a:p>
            <a:r>
              <a:rPr lang="en-US" dirty="0" smtClean="0">
                <a:solidFill>
                  <a:srgbClr val="C00000"/>
                </a:solidFill>
              </a:rPr>
              <a:t>Who </a:t>
            </a:r>
            <a:r>
              <a:rPr lang="en-US" dirty="0">
                <a:solidFill>
                  <a:srgbClr val="C00000"/>
                </a:solidFill>
              </a:rPr>
              <a:t>placed a biological vital clock in each cell of humans, plants and animals which </a:t>
            </a:r>
            <a:r>
              <a:rPr lang="en-US" dirty="0" smtClean="0">
                <a:solidFill>
                  <a:srgbClr val="C00000"/>
                </a:solidFill>
              </a:rPr>
              <a:t>doesn`t </a:t>
            </a:r>
            <a:r>
              <a:rPr lang="en-US" dirty="0">
                <a:solidFill>
                  <a:srgbClr val="C00000"/>
                </a:solidFill>
              </a:rPr>
              <a:t>need maintenance and doesn`t delay or go </a:t>
            </a:r>
            <a:r>
              <a:rPr lang="en-US" dirty="0" smtClean="0">
                <a:solidFill>
                  <a:srgbClr val="C00000"/>
                </a:solidFill>
              </a:rPr>
              <a:t>forward? </a:t>
            </a:r>
          </a:p>
          <a:p>
            <a:pPr marL="0" indent="0">
              <a:buNone/>
            </a:pPr>
            <a:endParaRPr lang="en-US" dirty="0">
              <a:solidFill>
                <a:srgbClr val="C00000"/>
              </a:solidFill>
            </a:endParaRPr>
          </a:p>
        </p:txBody>
      </p:sp>
    </p:spTree>
    <p:extLst>
      <p:ext uri="{BB962C8B-B14F-4D97-AF65-F5344CB8AC3E}">
        <p14:creationId xmlns:p14="http://schemas.microsoft.com/office/powerpoint/2010/main" xmlns="" val="2789143154"/>
      </p:ext>
    </p:extLst>
  </p:cSld>
  <p:clrMapOvr>
    <a:masterClrMapping/>
  </p:clrMapOvr>
  <mc:AlternateContent xmlns:mc="http://schemas.openxmlformats.org/markup-compatibility/2006">
    <mc:Choice xmlns:p14="http://schemas.microsoft.com/office/powerpoint/2010/main" xmlns="" Requires="p14">
      <p:transition spd="slow" p14:dur="1400">
        <p14:doors dir="vert"/>
      </p:transition>
    </mc:Choice>
    <mc:Fallback>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852936"/>
            <a:ext cx="9036496" cy="1143000"/>
          </a:xfrm>
          <a:effectLst>
            <a:glow>
              <a:schemeClr val="accent1">
                <a:alpha val="89000"/>
              </a:schemeClr>
            </a:glow>
            <a:reflection endPos="0" dir="5400000" sy="-100000" algn="bl" rotWithShape="0"/>
          </a:effectLst>
          <a:scene3d>
            <a:camera prst="orthographicFront"/>
            <a:lightRig rig="twoPt" dir="t"/>
          </a:scene3d>
          <a:sp3d prstMaterial="softEdge">
            <a:bevelT w="152400" h="50800" prst="softRound"/>
          </a:sp3d>
        </p:spPr>
        <p:txBody>
          <a:bodyPr>
            <a:noAutofit/>
          </a:bodyPr>
          <a:lstStyle/>
          <a:p>
            <a:r>
              <a:rPr lang="en-US" sz="7000" dirty="0" smtClean="0">
                <a:solidFill>
                  <a:srgbClr val="FF0000"/>
                </a:solidFill>
              </a:rPr>
              <a:t>Indeed He is </a:t>
            </a:r>
            <a:br>
              <a:rPr lang="en-US" sz="7000" dirty="0" smtClean="0">
                <a:solidFill>
                  <a:srgbClr val="FF0000"/>
                </a:solidFill>
              </a:rPr>
            </a:br>
            <a:r>
              <a:rPr lang="en-US" sz="7000" dirty="0" smtClean="0">
                <a:solidFill>
                  <a:srgbClr val="002060"/>
                </a:solidFill>
              </a:rPr>
              <a:t>Allah Almighty </a:t>
            </a:r>
            <a:r>
              <a:rPr lang="en-US" sz="7000" dirty="0" smtClean="0">
                <a:solidFill>
                  <a:srgbClr val="FF0000"/>
                </a:solidFill>
              </a:rPr>
              <a:t/>
            </a:r>
            <a:br>
              <a:rPr lang="en-US" sz="7000" dirty="0" smtClean="0">
                <a:solidFill>
                  <a:srgbClr val="FF0000"/>
                </a:solidFill>
              </a:rPr>
            </a:br>
            <a:r>
              <a:rPr lang="en-US" sz="7000" dirty="0" smtClean="0">
                <a:solidFill>
                  <a:srgbClr val="FF0000"/>
                </a:solidFill>
              </a:rPr>
              <a:t>the creator of all things</a:t>
            </a:r>
            <a:endParaRPr lang="en-US" sz="7000" dirty="0">
              <a:solidFill>
                <a:srgbClr val="FF0000"/>
              </a:solidFill>
            </a:endParaRPr>
          </a:p>
        </p:txBody>
      </p:sp>
    </p:spTree>
    <p:extLst>
      <p:ext uri="{BB962C8B-B14F-4D97-AF65-F5344CB8AC3E}">
        <p14:creationId xmlns:p14="http://schemas.microsoft.com/office/powerpoint/2010/main" xmlns="" val="2787300168"/>
      </p:ext>
    </p:extLst>
  </p:cSld>
  <p:clrMapOvr>
    <a:masterClrMapping/>
  </p:clrMapOvr>
  <mc:AlternateContent xmlns:mc="http://schemas.openxmlformats.org/markup-compatibility/2006">
    <mc:Choice xmlns:p14="http://schemas.microsoft.com/office/powerpoint/2010/main" xmlns="" Requires="p14">
      <p:transition spd="slow" p14:dur="1600">
        <p14:prism dir="r" isContent="1" isInverted="1"/>
      </p:transition>
    </mc:Choice>
    <mc:Fallback>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References</a:t>
            </a:r>
            <a:endParaRPr lang="en-US" dirty="0"/>
          </a:p>
        </p:txBody>
      </p:sp>
      <p:sp>
        <p:nvSpPr>
          <p:cNvPr id="3" name="Content Placeholder 2"/>
          <p:cNvSpPr>
            <a:spLocks noGrp="1"/>
          </p:cNvSpPr>
          <p:nvPr>
            <p:ph idx="1"/>
          </p:nvPr>
        </p:nvSpPr>
        <p:spPr/>
        <p:txBody>
          <a:bodyPr>
            <a:normAutofit fontScale="70000" lnSpcReduction="20000"/>
          </a:bodyPr>
          <a:lstStyle/>
          <a:p>
            <a:pPr marL="0" indent="0">
              <a:buNone/>
            </a:pPr>
            <a:r>
              <a:rPr lang="en-US" dirty="0" smtClean="0"/>
              <a:t>1- Keith </a:t>
            </a:r>
            <a:r>
              <a:rPr lang="en-US" dirty="0" err="1" smtClean="0"/>
              <a:t>McKeown</a:t>
            </a:r>
            <a:r>
              <a:rPr lang="en-US" dirty="0" smtClean="0"/>
              <a:t> , New "Clock Gene" Uncovered, The Scripps Research Institute, 2004.</a:t>
            </a:r>
          </a:p>
          <a:p>
            <a:pPr marL="0" indent="0">
              <a:buNone/>
            </a:pPr>
            <a:r>
              <a:rPr lang="en-US" dirty="0" smtClean="0"/>
              <a:t>2- Link found between body rhythms and circadian clock, light, Harvard College, 2002.</a:t>
            </a:r>
          </a:p>
          <a:p>
            <a:pPr marL="0" indent="0">
              <a:buNone/>
            </a:pPr>
            <a:r>
              <a:rPr lang="en-US" dirty="0" smtClean="0"/>
              <a:t>3- </a:t>
            </a:r>
            <a:r>
              <a:rPr lang="en-US" dirty="0" err="1" smtClean="0"/>
              <a:t>Bengt</a:t>
            </a:r>
            <a:r>
              <a:rPr lang="en-US" dirty="0" smtClean="0"/>
              <a:t> </a:t>
            </a:r>
            <a:r>
              <a:rPr lang="en-US" dirty="0" err="1" smtClean="0"/>
              <a:t>Jansson</a:t>
            </a:r>
            <a:r>
              <a:rPr lang="en-US" dirty="0" smtClean="0"/>
              <a:t>, Controversial Psychosurgery Resulted in a Nobel Prize, www.nobelprize.org, October 29, 1998.</a:t>
            </a:r>
          </a:p>
          <a:p>
            <a:pPr marL="0" indent="0">
              <a:buNone/>
            </a:pPr>
            <a:r>
              <a:rPr lang="en-US" dirty="0" smtClean="0"/>
              <a:t>4- Zack Lynch, The Search for Emotional Truth, www.corante.com, November 10, 2006.</a:t>
            </a:r>
          </a:p>
          <a:p>
            <a:pPr marL="514350" indent="-514350">
              <a:buFont typeface="+mj-lt"/>
              <a:buAutoNum type="arabicPeriod" startAt="5"/>
            </a:pPr>
            <a:r>
              <a:rPr lang="en-US" dirty="0" smtClean="0">
                <a:hlinkClick r:id="rId2"/>
              </a:rPr>
              <a:t>http://news.harvard.edu/gazette/tag/circadian-rhythm/</a:t>
            </a:r>
            <a:endParaRPr lang="en-US" dirty="0" smtClean="0"/>
          </a:p>
          <a:p>
            <a:pPr marL="514350" indent="-514350">
              <a:buFont typeface="+mj-lt"/>
              <a:buAutoNum type="arabicPeriod" startAt="5"/>
            </a:pPr>
            <a:r>
              <a:rPr lang="en-US" dirty="0"/>
              <a:t> </a:t>
            </a:r>
            <a:r>
              <a:rPr lang="en-US" dirty="0" smtClean="0"/>
              <a:t> </a:t>
            </a:r>
            <a:r>
              <a:rPr lang="en-US" dirty="0" smtClean="0">
                <a:hlinkClick r:id="rId3"/>
              </a:rPr>
              <a:t>http://news.harvard.edu/gazette/story/2009/03/researchers-find-potential-cause-of-heart-risks-for-shift-workers/</a:t>
            </a:r>
            <a:endParaRPr lang="en-US" dirty="0" smtClean="0"/>
          </a:p>
          <a:p>
            <a:pPr marL="514350" indent="-514350">
              <a:buFont typeface="+mj-lt"/>
              <a:buAutoNum type="arabicPeriod" startAt="5"/>
            </a:pPr>
            <a:r>
              <a:rPr lang="en-US" dirty="0"/>
              <a:t> </a:t>
            </a:r>
            <a:r>
              <a:rPr lang="en-US" dirty="0" smtClean="0"/>
              <a:t> </a:t>
            </a:r>
            <a:r>
              <a:rPr lang="en-US" dirty="0" smtClean="0">
                <a:hlinkClick r:id="rId2"/>
              </a:rPr>
              <a:t>http://news.harvard.edu/gazette/tag/circadian-rhythm/</a:t>
            </a:r>
            <a:endParaRPr lang="en-US" dirty="0" smtClean="0"/>
          </a:p>
          <a:p>
            <a:pPr marL="514350" indent="-514350">
              <a:buFont typeface="+mj-lt"/>
              <a:buAutoNum type="arabicPeriod" startAt="5"/>
            </a:pPr>
            <a:r>
              <a:rPr lang="en-US" dirty="0"/>
              <a:t> </a:t>
            </a:r>
            <a:r>
              <a:rPr lang="en-US" dirty="0" smtClean="0"/>
              <a:t> </a:t>
            </a:r>
            <a:r>
              <a:rPr lang="en-US" dirty="0" smtClean="0">
                <a:hlinkClick r:id="rId4"/>
              </a:rPr>
              <a:t>http://science.howstuffworks.com/dictionary/biology-terms/biological-clock-info.htm</a:t>
            </a:r>
            <a:r>
              <a:rPr lang="en-US" dirty="0" smtClean="0"/>
              <a:t> </a:t>
            </a:r>
          </a:p>
          <a:p>
            <a:pPr marL="0" indent="0">
              <a:buNone/>
            </a:pPr>
            <a:endParaRPr lang="en-US" dirty="0" smtClean="0"/>
          </a:p>
          <a:p>
            <a:pPr marL="0" indent="0">
              <a:buNone/>
            </a:pPr>
            <a:endParaRPr lang="en-US" dirty="0"/>
          </a:p>
        </p:txBody>
      </p:sp>
    </p:spTree>
    <p:extLst>
      <p:ext uri="{BB962C8B-B14F-4D97-AF65-F5344CB8AC3E}">
        <p14:creationId xmlns:p14="http://schemas.microsoft.com/office/powerpoint/2010/main" xmlns="" val="1619035555"/>
      </p:ext>
    </p:extLst>
  </p:cSld>
  <p:clrMapOvr>
    <a:masterClrMapping/>
  </p:clrMapOvr>
  <mc:AlternateContent xmlns:mc="http://schemas.openxmlformats.org/markup-compatibility/2006">
    <mc:Choice xmlns:p14="http://schemas.microsoft.com/office/powerpoint/2010/main" xmlns="" Requires="p14">
      <p:transition spd="slow" p14:dur="1600">
        <p14:prism dir="r" isContent="1"/>
      </p:transition>
    </mc:Choice>
    <mc:Fallback>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8" name="Rectangle 4"/>
          <p:cNvSpPr>
            <a:spLocks noChangeArrowheads="1"/>
          </p:cNvSpPr>
          <p:nvPr/>
        </p:nvSpPr>
        <p:spPr bwMode="auto">
          <a:xfrm>
            <a:off x="107504" y="261615"/>
            <a:ext cx="9036495" cy="35274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nchor="ctr"/>
          <a:lstStyle/>
          <a:p>
            <a:pPr algn="l" rtl="0">
              <a:lnSpc>
                <a:spcPct val="170000"/>
              </a:lnSpc>
            </a:pPr>
            <a:r>
              <a:rPr lang="en-US" sz="3000" b="1" dirty="0">
                <a:solidFill>
                  <a:srgbClr val="002060"/>
                </a:solidFill>
                <a:effectLst/>
              </a:rPr>
              <a:t>We have to supplicate </a:t>
            </a:r>
            <a:r>
              <a:rPr lang="en-US" sz="3000" b="1" dirty="0" smtClean="0">
                <a:solidFill>
                  <a:srgbClr val="002060"/>
                </a:solidFill>
                <a:effectLst/>
              </a:rPr>
              <a:t>Allah by </a:t>
            </a:r>
            <a:r>
              <a:rPr lang="en-US" sz="3000" b="1" dirty="0">
                <a:solidFill>
                  <a:srgbClr val="002060"/>
                </a:solidFill>
                <a:effectLst/>
              </a:rPr>
              <a:t>saying </a:t>
            </a:r>
            <a:r>
              <a:rPr lang="en-US" sz="3000" b="1" dirty="0" smtClean="0">
                <a:solidFill>
                  <a:srgbClr val="002060"/>
                </a:solidFill>
                <a:effectLst/>
              </a:rPr>
              <a:t>:</a:t>
            </a:r>
          </a:p>
          <a:p>
            <a:pPr algn="l" rtl="0">
              <a:lnSpc>
                <a:spcPct val="170000"/>
              </a:lnSpc>
            </a:pPr>
            <a:r>
              <a:rPr lang="en-US" sz="3000" b="1" dirty="0" smtClean="0">
                <a:solidFill>
                  <a:srgbClr val="002060"/>
                </a:solidFill>
                <a:effectLst/>
              </a:rPr>
              <a:t>(Our </a:t>
            </a:r>
            <a:r>
              <a:rPr lang="en-US" sz="3000" b="1" dirty="0">
                <a:solidFill>
                  <a:srgbClr val="002060"/>
                </a:solidFill>
                <a:effectLst/>
              </a:rPr>
              <a:t>Lord! Let not our hearts </a:t>
            </a:r>
            <a:r>
              <a:rPr lang="en-US" sz="3000" b="1" dirty="0" smtClean="0">
                <a:solidFill>
                  <a:srgbClr val="002060"/>
                </a:solidFill>
                <a:effectLst/>
              </a:rPr>
              <a:t>deviate(from </a:t>
            </a:r>
            <a:r>
              <a:rPr lang="en-US" sz="3000" b="1" dirty="0">
                <a:solidFill>
                  <a:srgbClr val="002060"/>
                </a:solidFill>
                <a:effectLst/>
              </a:rPr>
              <a:t>the truth) after You have guided </a:t>
            </a:r>
            <a:r>
              <a:rPr lang="en-US" sz="3000" b="1" dirty="0" smtClean="0">
                <a:solidFill>
                  <a:srgbClr val="002060"/>
                </a:solidFill>
                <a:effectLst/>
              </a:rPr>
              <a:t>us, and </a:t>
            </a:r>
            <a:r>
              <a:rPr lang="en-US" sz="3000" b="1" dirty="0">
                <a:solidFill>
                  <a:srgbClr val="002060"/>
                </a:solidFill>
                <a:effectLst/>
              </a:rPr>
              <a:t>grant us mercy from </a:t>
            </a:r>
            <a:r>
              <a:rPr lang="en-US" sz="3000" b="1" dirty="0" smtClean="0">
                <a:solidFill>
                  <a:srgbClr val="002060"/>
                </a:solidFill>
                <a:effectLst/>
              </a:rPr>
              <a:t>You</a:t>
            </a:r>
            <a:r>
              <a:rPr lang="en-US" sz="3000" b="1" dirty="0">
                <a:solidFill>
                  <a:srgbClr val="002060"/>
                </a:solidFill>
                <a:effectLst/>
              </a:rPr>
              <a:t>. Truly, You are the Best granter</a:t>
            </a:r>
            <a:r>
              <a:rPr lang="en-US" sz="3000" b="1" dirty="0" smtClean="0">
                <a:solidFill>
                  <a:srgbClr val="002060"/>
                </a:solidFill>
                <a:effectLst/>
              </a:rPr>
              <a:t>.)</a:t>
            </a:r>
          </a:p>
          <a:p>
            <a:pPr algn="l" rtl="0">
              <a:lnSpc>
                <a:spcPct val="170000"/>
              </a:lnSpc>
            </a:pPr>
            <a:r>
              <a:rPr lang="en-US" sz="3000" b="1" dirty="0" smtClean="0">
                <a:solidFill>
                  <a:srgbClr val="002060"/>
                </a:solidFill>
                <a:effectLst/>
              </a:rPr>
              <a:t>( </a:t>
            </a:r>
            <a:r>
              <a:rPr lang="en-US" sz="3000" b="1" dirty="0">
                <a:solidFill>
                  <a:srgbClr val="002060"/>
                </a:solidFill>
                <a:effectLst/>
              </a:rPr>
              <a:t>Sûrat </a:t>
            </a:r>
            <a:r>
              <a:rPr lang="en-US" sz="3000" b="1" dirty="0" err="1">
                <a:solidFill>
                  <a:srgbClr val="002060"/>
                </a:solidFill>
                <a:effectLst/>
              </a:rPr>
              <a:t>Âl-Imrân</a:t>
            </a:r>
            <a:r>
              <a:rPr lang="en-US" sz="3000" b="1" dirty="0">
                <a:solidFill>
                  <a:srgbClr val="002060"/>
                </a:solidFill>
                <a:effectLst/>
              </a:rPr>
              <a:t>- verse 8</a:t>
            </a:r>
            <a:r>
              <a:rPr lang="en-US" sz="3000" b="1" dirty="0" smtClean="0">
                <a:solidFill>
                  <a:srgbClr val="002060"/>
                </a:solidFill>
                <a:effectLst/>
              </a:rPr>
              <a:t>)</a:t>
            </a:r>
            <a:endParaRPr lang="ar-LY" sz="3000" b="1" dirty="0">
              <a:solidFill>
                <a:srgbClr val="002060"/>
              </a:solidFill>
              <a:effectLst/>
            </a:endParaRPr>
          </a:p>
        </p:txBody>
      </p:sp>
      <p:sp>
        <p:nvSpPr>
          <p:cNvPr id="26629" name="Text Box 5"/>
          <p:cNvSpPr txBox="1">
            <a:spLocks noChangeArrowheads="1"/>
          </p:cNvSpPr>
          <p:nvPr/>
        </p:nvSpPr>
        <p:spPr bwMode="auto">
          <a:xfrm>
            <a:off x="1475656" y="5339556"/>
            <a:ext cx="5760640" cy="695575"/>
          </a:xfrm>
          <a:prstGeom prst="rect">
            <a:avLst/>
          </a:prstGeom>
          <a:solidFill>
            <a:srgbClr val="003300"/>
          </a:solidFill>
          <a:ln w="28575">
            <a:solidFill>
              <a:srgbClr val="FF0000"/>
            </a:solidFill>
            <a:miter lim="800000"/>
            <a:headEnd/>
            <a:tailEn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a:spAutoFit/>
          </a:bodyPr>
          <a:lstStyle/>
          <a:p>
            <a:pPr algn="ctr">
              <a:lnSpc>
                <a:spcPct val="140000"/>
              </a:lnSpc>
            </a:pPr>
            <a:r>
              <a:rPr lang="en-US" sz="2800" dirty="0" smtClean="0">
                <a:solidFill>
                  <a:schemeClr val="bg1"/>
                </a:solidFill>
                <a:effectLst/>
                <a:cs typeface="Arial" charset="0"/>
              </a:rPr>
              <a:t>www.kaheel7.com</a:t>
            </a:r>
            <a:endParaRPr lang="en-US" sz="2800" dirty="0">
              <a:solidFill>
                <a:schemeClr val="bg1"/>
              </a:solidFill>
              <a:effectLst/>
              <a:cs typeface="Arial" charset="0"/>
            </a:endParaRPr>
          </a:p>
        </p:txBody>
      </p:sp>
      <p:sp>
        <p:nvSpPr>
          <p:cNvPr id="26630" name="Text Box 6"/>
          <p:cNvSpPr txBox="1">
            <a:spLocks noChangeArrowheads="1"/>
          </p:cNvSpPr>
          <p:nvPr/>
        </p:nvSpPr>
        <p:spPr bwMode="auto">
          <a:xfrm>
            <a:off x="539552" y="4437112"/>
            <a:ext cx="7159625" cy="457200"/>
          </a:xfrm>
          <a:prstGeom prst="rect">
            <a:avLst/>
          </a:prstGeom>
          <a:solidFill>
            <a:srgbClr val="FF0000"/>
          </a:solidFill>
          <a:ln>
            <a:noFill/>
          </a:ln>
          <a:effectLst/>
          <a:extLst>
            <a:ext uri="{91240B29-F687-4F45-9708-019B960494DF}">
              <a14:hiddenLine xmlns:a14="http://schemas.microsoft.com/office/drawing/2010/main" xmlns="" w="19050">
                <a:solidFill>
                  <a:srgbClr val="FFFF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pPr algn="ctr" rtl="0"/>
            <a:r>
              <a:rPr lang="en-US" sz="2400">
                <a:solidFill>
                  <a:schemeClr val="bg1"/>
                </a:solidFill>
                <a:effectLst/>
              </a:rPr>
              <a:t>Please , forwarded this research to your friends </a:t>
            </a:r>
          </a:p>
        </p:txBody>
      </p:sp>
    </p:spTree>
    <p:extLst>
      <p:ext uri="{BB962C8B-B14F-4D97-AF65-F5344CB8AC3E}">
        <p14:creationId xmlns:p14="http://schemas.microsoft.com/office/powerpoint/2010/main" xmlns="" val="1491885411"/>
      </p:ext>
    </p:extLst>
  </p:cSld>
  <p:clrMapOvr>
    <a:masterClrMapping/>
  </p:clrMapOvr>
  <mc:AlternateContent xmlns:mc="http://schemas.openxmlformats.org/markup-compatibility/2006">
    <mc:Choice xmlns:p14="http://schemas.microsoft.com/office/powerpoint/2010/main" xmlns="" Requires="p14">
      <p:transition spd="slow" p14:dur="1600">
        <p14:prism dir="r" isContent="1"/>
      </p:transition>
    </mc:Choice>
    <mc:Fallback>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2256</TotalTime>
  <Words>978</Words>
  <Application>Microsoft Office PowerPoint</Application>
  <PresentationFormat>عرض على الشاشة (3:4)‏</PresentationFormat>
  <Paragraphs>56</Paragraphs>
  <Slides>17</Slides>
  <Notes>0</Notes>
  <HiddenSlides>0</HiddenSlides>
  <MMClips>0</MMClips>
  <ScaleCrop>false</ScaleCrop>
  <HeadingPairs>
    <vt:vector size="4" baseType="variant">
      <vt:variant>
        <vt:lpstr>سمة</vt:lpstr>
      </vt:variant>
      <vt:variant>
        <vt:i4>1</vt:i4>
      </vt:variant>
      <vt:variant>
        <vt:lpstr>عناوين الشرائح</vt:lpstr>
      </vt:variant>
      <vt:variant>
        <vt:i4>17</vt:i4>
      </vt:variant>
    </vt:vector>
  </HeadingPairs>
  <TitlesOfParts>
    <vt:vector size="18" baseType="lpstr">
      <vt:lpstr>Office Theme</vt:lpstr>
      <vt:lpstr>The Biological Clock </vt:lpstr>
      <vt:lpstr>الشريحة 2</vt:lpstr>
      <vt:lpstr>الشريحة 3</vt:lpstr>
      <vt:lpstr>الشريحة 4</vt:lpstr>
      <vt:lpstr>الشريحة 5</vt:lpstr>
      <vt:lpstr>الشريحة 6</vt:lpstr>
      <vt:lpstr>الشريحة 7</vt:lpstr>
      <vt:lpstr>الشريحة 8</vt:lpstr>
      <vt:lpstr>The front part of brain  </vt:lpstr>
      <vt:lpstr>الشريحة 10</vt:lpstr>
      <vt:lpstr>الشريحة 11</vt:lpstr>
      <vt:lpstr>Conclusion </vt:lpstr>
      <vt:lpstr>الشريحة 13</vt:lpstr>
      <vt:lpstr>الشريحة 14</vt:lpstr>
      <vt:lpstr>Indeed He is  Allah Almighty  the creator of all things</vt:lpstr>
      <vt:lpstr>References</vt:lpstr>
      <vt:lpstr>الشريحة 17</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Biological Clock</dc:title>
  <dc:creator>My file</dc:creator>
  <cp:lastModifiedBy>lobna</cp:lastModifiedBy>
  <cp:revision>123</cp:revision>
  <dcterms:created xsi:type="dcterms:W3CDTF">2013-04-14T21:02:07Z</dcterms:created>
  <dcterms:modified xsi:type="dcterms:W3CDTF">2013-04-27T22:16:40Z</dcterms:modified>
</cp:coreProperties>
</file>